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63" r:id="rId2"/>
    <p:sldId id="266" r:id="rId3"/>
    <p:sldId id="260" r:id="rId4"/>
    <p:sldId id="261" r:id="rId5"/>
    <p:sldId id="264" r:id="rId6"/>
    <p:sldId id="265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D9AB1-113B-4A38-ADE5-CBB5716CD87A}" type="datetimeFigureOut">
              <a:rPr lang="zh-TW" altLang="en-US" smtClean="0"/>
              <a:t>2017/9/12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929D4-CD26-4BDB-9838-D07150E0A7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055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94946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10248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8DC0-38F5-412E-9145-FC533F28BA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6777-F9B2-4BB9-9768-5F47D916C0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76250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1553C-63B9-452E-87F1-F8AA141FCF5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85E2-8E2D-4C48-A227-59C2DD667C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7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706D46-F513-4E10-8122-6C6774DA8D0E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pic>
        <p:nvPicPr>
          <p:cNvPr id="1040386" name="Picture 2" descr="二度遭劫"/>
          <p:cNvPicPr>
            <a:picLocks noChangeAspect="1" noChangeArrowheads="1"/>
          </p:cNvPicPr>
          <p:nvPr/>
        </p:nvPicPr>
        <p:blipFill>
          <a:blip r:embed="rId2" cstate="print">
            <a:lum contrast="48000"/>
          </a:blip>
          <a:srcRect/>
          <a:stretch>
            <a:fillRect/>
          </a:stretch>
        </p:blipFill>
        <p:spPr bwMode="auto">
          <a:xfrm>
            <a:off x="1138238" y="1392238"/>
            <a:ext cx="6865937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0532" name="Rectangle 3"/>
          <p:cNvSpPr>
            <a:spLocks noChangeArrowheads="1"/>
          </p:cNvSpPr>
          <p:nvPr/>
        </p:nvSpPr>
        <p:spPr bwMode="auto">
          <a:xfrm>
            <a:off x="381000" y="2286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 dirty="0" smtClean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反</a:t>
            </a:r>
            <a:r>
              <a:rPr lang="zh-TW" altLang="en-US" sz="4000" b="1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學習型組織常是必然</a:t>
            </a:r>
          </a:p>
        </p:txBody>
      </p:sp>
    </p:spTree>
    <p:extLst>
      <p:ext uri="{BB962C8B-B14F-4D97-AF65-F5344CB8AC3E}">
        <p14:creationId xmlns:p14="http://schemas.microsoft.com/office/powerpoint/2010/main" val="340504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CB4B1-2A3F-48F8-BC51-7BEFB5D66100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latin typeface="標楷體" pitchFamily="65" charset="-120"/>
              </a:rPr>
              <a:t>傳統組織的問題</a:t>
            </a:r>
          </a:p>
        </p:txBody>
      </p:sp>
      <p:pic>
        <p:nvPicPr>
          <p:cNvPr id="134148" name="Picture 3" descr="跨世紀組織圖1"/>
          <p:cNvPicPr>
            <a:picLocks noChangeAspect="1" noChangeArrowheads="1"/>
          </p:cNvPicPr>
          <p:nvPr/>
        </p:nvPicPr>
        <p:blipFill>
          <a:blip r:embed="rId2" cstate="print">
            <a:lum bright="-12000" contrast="60000"/>
          </a:blip>
          <a:srcRect/>
          <a:stretch>
            <a:fillRect/>
          </a:stretch>
        </p:blipFill>
        <p:spPr bwMode="auto">
          <a:xfrm>
            <a:off x="1259632" y="685800"/>
            <a:ext cx="6605736" cy="558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627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A4B034-4D70-484C-AB70-F47C6DA3D107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691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101013" y="981075"/>
            <a:ext cx="863600" cy="4103688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學習型組織建構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76375" y="836613"/>
            <a:ext cx="2860675" cy="3025775"/>
            <a:chOff x="722" y="2018"/>
            <a:chExt cx="1752" cy="1813"/>
          </a:xfrm>
        </p:grpSpPr>
        <p:sp>
          <p:nvSpPr>
            <p:cNvPr id="29725" name="Oval 4"/>
            <p:cNvSpPr>
              <a:spLocks noChangeArrowheads="1"/>
            </p:cNvSpPr>
            <p:nvPr/>
          </p:nvSpPr>
          <p:spPr bwMode="auto">
            <a:xfrm>
              <a:off x="1018" y="2018"/>
              <a:ext cx="1157" cy="1166"/>
            </a:xfrm>
            <a:prstGeom prst="ellipse">
              <a:avLst/>
            </a:prstGeom>
            <a:solidFill>
              <a:srgbClr val="FF009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26" name="Oval 5"/>
            <p:cNvSpPr>
              <a:spLocks noChangeArrowheads="1"/>
            </p:cNvSpPr>
            <p:nvPr/>
          </p:nvSpPr>
          <p:spPr bwMode="auto">
            <a:xfrm>
              <a:off x="722" y="2657"/>
              <a:ext cx="1157" cy="1166"/>
            </a:xfrm>
            <a:prstGeom prst="ellipse">
              <a:avLst/>
            </a:prstGeom>
            <a:solidFill>
              <a:srgbClr val="FF7F7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27" name="Oval 6"/>
            <p:cNvSpPr>
              <a:spLocks noChangeArrowheads="1"/>
            </p:cNvSpPr>
            <p:nvPr/>
          </p:nvSpPr>
          <p:spPr bwMode="auto">
            <a:xfrm>
              <a:off x="1316" y="2665"/>
              <a:ext cx="1158" cy="1166"/>
            </a:xfrm>
            <a:prstGeom prst="ellipse">
              <a:avLst/>
            </a:prstGeom>
            <a:solidFill>
              <a:srgbClr val="9F3FD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55800" y="1925638"/>
            <a:ext cx="1846263" cy="1817687"/>
            <a:chOff x="1031" y="2657"/>
            <a:chExt cx="1131" cy="1089"/>
          </a:xfrm>
        </p:grpSpPr>
        <p:sp>
          <p:nvSpPr>
            <p:cNvPr id="29721" name="Freeform 8"/>
            <p:cNvSpPr>
              <a:spLocks/>
            </p:cNvSpPr>
            <p:nvPr/>
          </p:nvSpPr>
          <p:spPr bwMode="auto">
            <a:xfrm>
              <a:off x="1327" y="2740"/>
              <a:ext cx="540" cy="447"/>
            </a:xfrm>
            <a:custGeom>
              <a:avLst/>
              <a:gdLst>
                <a:gd name="T0" fmla="*/ 549 w 1081"/>
                <a:gd name="T1" fmla="*/ 0 h 892"/>
                <a:gd name="T2" fmla="*/ 518 w 1081"/>
                <a:gd name="T3" fmla="*/ 19 h 892"/>
                <a:gd name="T4" fmla="*/ 483 w 1081"/>
                <a:gd name="T5" fmla="*/ 43 h 892"/>
                <a:gd name="T6" fmla="*/ 445 w 1081"/>
                <a:gd name="T7" fmla="*/ 70 h 892"/>
                <a:gd name="T8" fmla="*/ 413 w 1081"/>
                <a:gd name="T9" fmla="*/ 95 h 892"/>
                <a:gd name="T10" fmla="*/ 380 w 1081"/>
                <a:gd name="T11" fmla="*/ 124 h 892"/>
                <a:gd name="T12" fmla="*/ 354 w 1081"/>
                <a:gd name="T13" fmla="*/ 148 h 892"/>
                <a:gd name="T14" fmla="*/ 321 w 1081"/>
                <a:gd name="T15" fmla="*/ 179 h 892"/>
                <a:gd name="T16" fmla="*/ 292 w 1081"/>
                <a:gd name="T17" fmla="*/ 207 h 892"/>
                <a:gd name="T18" fmla="*/ 257 w 1081"/>
                <a:gd name="T19" fmla="*/ 247 h 892"/>
                <a:gd name="T20" fmla="*/ 226 w 1081"/>
                <a:gd name="T21" fmla="*/ 285 h 892"/>
                <a:gd name="T22" fmla="*/ 199 w 1081"/>
                <a:gd name="T23" fmla="*/ 317 h 892"/>
                <a:gd name="T24" fmla="*/ 166 w 1081"/>
                <a:gd name="T25" fmla="*/ 362 h 892"/>
                <a:gd name="T26" fmla="*/ 140 w 1081"/>
                <a:gd name="T27" fmla="*/ 400 h 892"/>
                <a:gd name="T28" fmla="*/ 117 w 1081"/>
                <a:gd name="T29" fmla="*/ 440 h 892"/>
                <a:gd name="T30" fmla="*/ 93 w 1081"/>
                <a:gd name="T31" fmla="*/ 483 h 892"/>
                <a:gd name="T32" fmla="*/ 72 w 1081"/>
                <a:gd name="T33" fmla="*/ 525 h 892"/>
                <a:gd name="T34" fmla="*/ 50 w 1081"/>
                <a:gd name="T35" fmla="*/ 578 h 892"/>
                <a:gd name="T36" fmla="*/ 33 w 1081"/>
                <a:gd name="T37" fmla="*/ 630 h 892"/>
                <a:gd name="T38" fmla="*/ 17 w 1081"/>
                <a:gd name="T39" fmla="*/ 680 h 892"/>
                <a:gd name="T40" fmla="*/ 9 w 1081"/>
                <a:gd name="T41" fmla="*/ 720 h 892"/>
                <a:gd name="T42" fmla="*/ 0 w 1081"/>
                <a:gd name="T43" fmla="*/ 754 h 892"/>
                <a:gd name="T44" fmla="*/ 38 w 1081"/>
                <a:gd name="T45" fmla="*/ 778 h 892"/>
                <a:gd name="T46" fmla="*/ 85 w 1081"/>
                <a:gd name="T47" fmla="*/ 797 h 892"/>
                <a:gd name="T48" fmla="*/ 138 w 1081"/>
                <a:gd name="T49" fmla="*/ 818 h 892"/>
                <a:gd name="T50" fmla="*/ 197 w 1081"/>
                <a:gd name="T51" fmla="*/ 837 h 892"/>
                <a:gd name="T52" fmla="*/ 264 w 1081"/>
                <a:gd name="T53" fmla="*/ 858 h 892"/>
                <a:gd name="T54" fmla="*/ 330 w 1081"/>
                <a:gd name="T55" fmla="*/ 872 h 892"/>
                <a:gd name="T56" fmla="*/ 382 w 1081"/>
                <a:gd name="T57" fmla="*/ 880 h 892"/>
                <a:gd name="T58" fmla="*/ 437 w 1081"/>
                <a:gd name="T59" fmla="*/ 887 h 892"/>
                <a:gd name="T60" fmla="*/ 492 w 1081"/>
                <a:gd name="T61" fmla="*/ 891 h 892"/>
                <a:gd name="T62" fmla="*/ 540 w 1081"/>
                <a:gd name="T63" fmla="*/ 892 h 892"/>
                <a:gd name="T64" fmla="*/ 603 w 1081"/>
                <a:gd name="T65" fmla="*/ 891 h 892"/>
                <a:gd name="T66" fmla="*/ 666 w 1081"/>
                <a:gd name="T67" fmla="*/ 882 h 892"/>
                <a:gd name="T68" fmla="*/ 737 w 1081"/>
                <a:gd name="T69" fmla="*/ 873 h 892"/>
                <a:gd name="T70" fmla="*/ 798 w 1081"/>
                <a:gd name="T71" fmla="*/ 861 h 892"/>
                <a:gd name="T72" fmla="*/ 848 w 1081"/>
                <a:gd name="T73" fmla="*/ 849 h 892"/>
                <a:gd name="T74" fmla="*/ 901 w 1081"/>
                <a:gd name="T75" fmla="*/ 832 h 892"/>
                <a:gd name="T76" fmla="*/ 939 w 1081"/>
                <a:gd name="T77" fmla="*/ 816 h 892"/>
                <a:gd name="T78" fmla="*/ 981 w 1081"/>
                <a:gd name="T79" fmla="*/ 801 h 892"/>
                <a:gd name="T80" fmla="*/ 1019 w 1081"/>
                <a:gd name="T81" fmla="*/ 785 h 892"/>
                <a:gd name="T82" fmla="*/ 1060 w 1081"/>
                <a:gd name="T83" fmla="*/ 765 h 892"/>
                <a:gd name="T84" fmla="*/ 1081 w 1081"/>
                <a:gd name="T85" fmla="*/ 752 h 892"/>
                <a:gd name="T86" fmla="*/ 1074 w 1081"/>
                <a:gd name="T87" fmla="*/ 709 h 892"/>
                <a:gd name="T88" fmla="*/ 1062 w 1081"/>
                <a:gd name="T89" fmla="*/ 666 h 892"/>
                <a:gd name="T90" fmla="*/ 1048 w 1081"/>
                <a:gd name="T91" fmla="*/ 621 h 892"/>
                <a:gd name="T92" fmla="*/ 1026 w 1081"/>
                <a:gd name="T93" fmla="*/ 563 h 892"/>
                <a:gd name="T94" fmla="*/ 996 w 1081"/>
                <a:gd name="T95" fmla="*/ 502 h 892"/>
                <a:gd name="T96" fmla="*/ 962 w 1081"/>
                <a:gd name="T97" fmla="*/ 436 h 892"/>
                <a:gd name="T98" fmla="*/ 932 w 1081"/>
                <a:gd name="T99" fmla="*/ 390 h 892"/>
                <a:gd name="T100" fmla="*/ 901 w 1081"/>
                <a:gd name="T101" fmla="*/ 340 h 892"/>
                <a:gd name="T102" fmla="*/ 875 w 1081"/>
                <a:gd name="T103" fmla="*/ 302 h 892"/>
                <a:gd name="T104" fmla="*/ 836 w 1081"/>
                <a:gd name="T105" fmla="*/ 252 h 892"/>
                <a:gd name="T106" fmla="*/ 805 w 1081"/>
                <a:gd name="T107" fmla="*/ 214 h 892"/>
                <a:gd name="T108" fmla="*/ 770 w 1081"/>
                <a:gd name="T109" fmla="*/ 179 h 892"/>
                <a:gd name="T110" fmla="*/ 723 w 1081"/>
                <a:gd name="T111" fmla="*/ 134 h 892"/>
                <a:gd name="T112" fmla="*/ 691 w 1081"/>
                <a:gd name="T113" fmla="*/ 105 h 892"/>
                <a:gd name="T114" fmla="*/ 651 w 1081"/>
                <a:gd name="T115" fmla="*/ 72 h 892"/>
                <a:gd name="T116" fmla="*/ 601 w 1081"/>
                <a:gd name="T117" fmla="*/ 34 h 892"/>
                <a:gd name="T118" fmla="*/ 549 w 1081"/>
                <a:gd name="T119" fmla="*/ 0 h 89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081"/>
                <a:gd name="T181" fmla="*/ 0 h 892"/>
                <a:gd name="T182" fmla="*/ 1081 w 1081"/>
                <a:gd name="T183" fmla="*/ 892 h 89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081" h="892">
                  <a:moveTo>
                    <a:pt x="549" y="0"/>
                  </a:moveTo>
                  <a:lnTo>
                    <a:pt x="518" y="19"/>
                  </a:lnTo>
                  <a:lnTo>
                    <a:pt x="483" y="43"/>
                  </a:lnTo>
                  <a:lnTo>
                    <a:pt x="445" y="70"/>
                  </a:lnTo>
                  <a:lnTo>
                    <a:pt x="413" y="95"/>
                  </a:lnTo>
                  <a:lnTo>
                    <a:pt x="380" y="124"/>
                  </a:lnTo>
                  <a:lnTo>
                    <a:pt x="354" y="148"/>
                  </a:lnTo>
                  <a:lnTo>
                    <a:pt x="321" y="179"/>
                  </a:lnTo>
                  <a:lnTo>
                    <a:pt x="292" y="207"/>
                  </a:lnTo>
                  <a:lnTo>
                    <a:pt x="257" y="247"/>
                  </a:lnTo>
                  <a:lnTo>
                    <a:pt x="226" y="285"/>
                  </a:lnTo>
                  <a:lnTo>
                    <a:pt x="199" y="317"/>
                  </a:lnTo>
                  <a:lnTo>
                    <a:pt x="166" y="362"/>
                  </a:lnTo>
                  <a:lnTo>
                    <a:pt x="140" y="400"/>
                  </a:lnTo>
                  <a:lnTo>
                    <a:pt x="117" y="440"/>
                  </a:lnTo>
                  <a:lnTo>
                    <a:pt x="93" y="483"/>
                  </a:lnTo>
                  <a:lnTo>
                    <a:pt x="72" y="525"/>
                  </a:lnTo>
                  <a:lnTo>
                    <a:pt x="50" y="578"/>
                  </a:lnTo>
                  <a:lnTo>
                    <a:pt x="33" y="630"/>
                  </a:lnTo>
                  <a:lnTo>
                    <a:pt x="17" y="680"/>
                  </a:lnTo>
                  <a:lnTo>
                    <a:pt x="9" y="720"/>
                  </a:lnTo>
                  <a:lnTo>
                    <a:pt x="0" y="754"/>
                  </a:lnTo>
                  <a:lnTo>
                    <a:pt x="38" y="778"/>
                  </a:lnTo>
                  <a:lnTo>
                    <a:pt x="85" y="797"/>
                  </a:lnTo>
                  <a:lnTo>
                    <a:pt x="138" y="818"/>
                  </a:lnTo>
                  <a:lnTo>
                    <a:pt x="197" y="837"/>
                  </a:lnTo>
                  <a:lnTo>
                    <a:pt x="264" y="858"/>
                  </a:lnTo>
                  <a:lnTo>
                    <a:pt x="330" y="872"/>
                  </a:lnTo>
                  <a:lnTo>
                    <a:pt x="382" y="880"/>
                  </a:lnTo>
                  <a:lnTo>
                    <a:pt x="437" y="887"/>
                  </a:lnTo>
                  <a:lnTo>
                    <a:pt x="492" y="891"/>
                  </a:lnTo>
                  <a:lnTo>
                    <a:pt x="540" y="892"/>
                  </a:lnTo>
                  <a:lnTo>
                    <a:pt x="603" y="891"/>
                  </a:lnTo>
                  <a:lnTo>
                    <a:pt x="666" y="882"/>
                  </a:lnTo>
                  <a:lnTo>
                    <a:pt x="737" y="873"/>
                  </a:lnTo>
                  <a:lnTo>
                    <a:pt x="798" y="861"/>
                  </a:lnTo>
                  <a:lnTo>
                    <a:pt x="848" y="849"/>
                  </a:lnTo>
                  <a:lnTo>
                    <a:pt x="901" y="832"/>
                  </a:lnTo>
                  <a:lnTo>
                    <a:pt x="939" y="816"/>
                  </a:lnTo>
                  <a:lnTo>
                    <a:pt x="981" y="801"/>
                  </a:lnTo>
                  <a:lnTo>
                    <a:pt x="1019" y="785"/>
                  </a:lnTo>
                  <a:lnTo>
                    <a:pt x="1060" y="765"/>
                  </a:lnTo>
                  <a:lnTo>
                    <a:pt x="1081" y="752"/>
                  </a:lnTo>
                  <a:lnTo>
                    <a:pt x="1074" y="709"/>
                  </a:lnTo>
                  <a:lnTo>
                    <a:pt x="1062" y="666"/>
                  </a:lnTo>
                  <a:lnTo>
                    <a:pt x="1048" y="621"/>
                  </a:lnTo>
                  <a:lnTo>
                    <a:pt x="1026" y="563"/>
                  </a:lnTo>
                  <a:lnTo>
                    <a:pt x="996" y="502"/>
                  </a:lnTo>
                  <a:lnTo>
                    <a:pt x="962" y="436"/>
                  </a:lnTo>
                  <a:lnTo>
                    <a:pt x="932" y="390"/>
                  </a:lnTo>
                  <a:lnTo>
                    <a:pt x="901" y="340"/>
                  </a:lnTo>
                  <a:lnTo>
                    <a:pt x="875" y="302"/>
                  </a:lnTo>
                  <a:lnTo>
                    <a:pt x="836" y="252"/>
                  </a:lnTo>
                  <a:lnTo>
                    <a:pt x="805" y="214"/>
                  </a:lnTo>
                  <a:lnTo>
                    <a:pt x="770" y="179"/>
                  </a:lnTo>
                  <a:lnTo>
                    <a:pt x="723" y="134"/>
                  </a:lnTo>
                  <a:lnTo>
                    <a:pt x="691" y="105"/>
                  </a:lnTo>
                  <a:lnTo>
                    <a:pt x="651" y="72"/>
                  </a:lnTo>
                  <a:lnTo>
                    <a:pt x="601" y="34"/>
                  </a:lnTo>
                  <a:lnTo>
                    <a:pt x="549" y="0"/>
                  </a:lnTo>
                  <a:close/>
                </a:path>
              </a:pathLst>
            </a:custGeom>
            <a:solidFill>
              <a:srgbClr val="8000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22" name="Freeform 9"/>
            <p:cNvSpPr>
              <a:spLocks/>
            </p:cNvSpPr>
            <p:nvPr/>
          </p:nvSpPr>
          <p:spPr bwMode="auto">
            <a:xfrm>
              <a:off x="1031" y="2657"/>
              <a:ext cx="573" cy="461"/>
            </a:xfrm>
            <a:custGeom>
              <a:avLst/>
              <a:gdLst>
                <a:gd name="T0" fmla="*/ 26 w 1146"/>
                <a:gd name="T1" fmla="*/ 121 h 924"/>
                <a:gd name="T2" fmla="*/ 121 w 1146"/>
                <a:gd name="T3" fmla="*/ 80 h 924"/>
                <a:gd name="T4" fmla="*/ 202 w 1146"/>
                <a:gd name="T5" fmla="*/ 49 h 924"/>
                <a:gd name="T6" fmla="*/ 304 w 1146"/>
                <a:gd name="T7" fmla="*/ 24 h 924"/>
                <a:gd name="T8" fmla="*/ 397 w 1146"/>
                <a:gd name="T9" fmla="*/ 9 h 924"/>
                <a:gd name="T10" fmla="*/ 488 w 1146"/>
                <a:gd name="T11" fmla="*/ 0 h 924"/>
                <a:gd name="T12" fmla="*/ 587 w 1146"/>
                <a:gd name="T13" fmla="*/ 0 h 924"/>
                <a:gd name="T14" fmla="*/ 697 w 1146"/>
                <a:gd name="T15" fmla="*/ 11 h 924"/>
                <a:gd name="T16" fmla="*/ 785 w 1146"/>
                <a:gd name="T17" fmla="*/ 26 h 924"/>
                <a:gd name="T18" fmla="*/ 880 w 1146"/>
                <a:gd name="T19" fmla="*/ 50 h 924"/>
                <a:gd name="T20" fmla="*/ 972 w 1146"/>
                <a:gd name="T21" fmla="*/ 86 h 924"/>
                <a:gd name="T22" fmla="*/ 1067 w 1146"/>
                <a:gd name="T23" fmla="*/ 126 h 924"/>
                <a:gd name="T24" fmla="*/ 1146 w 1146"/>
                <a:gd name="T25" fmla="*/ 168 h 924"/>
                <a:gd name="T26" fmla="*/ 1084 w 1146"/>
                <a:gd name="T27" fmla="*/ 206 h 924"/>
                <a:gd name="T28" fmla="*/ 1025 w 1146"/>
                <a:gd name="T29" fmla="*/ 249 h 924"/>
                <a:gd name="T30" fmla="*/ 974 w 1146"/>
                <a:gd name="T31" fmla="*/ 294 h 924"/>
                <a:gd name="T32" fmla="*/ 920 w 1146"/>
                <a:gd name="T33" fmla="*/ 344 h 924"/>
                <a:gd name="T34" fmla="*/ 858 w 1146"/>
                <a:gd name="T35" fmla="*/ 406 h 924"/>
                <a:gd name="T36" fmla="*/ 815 w 1146"/>
                <a:gd name="T37" fmla="*/ 456 h 924"/>
                <a:gd name="T38" fmla="*/ 765 w 1146"/>
                <a:gd name="T39" fmla="*/ 523 h 924"/>
                <a:gd name="T40" fmla="*/ 709 w 1146"/>
                <a:gd name="T41" fmla="*/ 611 h 924"/>
                <a:gd name="T42" fmla="*/ 668 w 1146"/>
                <a:gd name="T43" fmla="*/ 687 h 924"/>
                <a:gd name="T44" fmla="*/ 628 w 1146"/>
                <a:gd name="T45" fmla="*/ 791 h 924"/>
                <a:gd name="T46" fmla="*/ 606 w 1146"/>
                <a:gd name="T47" fmla="*/ 860 h 924"/>
                <a:gd name="T48" fmla="*/ 594 w 1146"/>
                <a:gd name="T49" fmla="*/ 924 h 924"/>
                <a:gd name="T50" fmla="*/ 523 w 1146"/>
                <a:gd name="T51" fmla="*/ 884 h 924"/>
                <a:gd name="T52" fmla="*/ 457 w 1146"/>
                <a:gd name="T53" fmla="*/ 839 h 924"/>
                <a:gd name="T54" fmla="*/ 376 w 1146"/>
                <a:gd name="T55" fmla="*/ 781 h 924"/>
                <a:gd name="T56" fmla="*/ 290 w 1146"/>
                <a:gd name="T57" fmla="*/ 701 h 924"/>
                <a:gd name="T58" fmla="*/ 229 w 1146"/>
                <a:gd name="T59" fmla="*/ 630 h 924"/>
                <a:gd name="T60" fmla="*/ 171 w 1146"/>
                <a:gd name="T61" fmla="*/ 551 h 924"/>
                <a:gd name="T62" fmla="*/ 117 w 1146"/>
                <a:gd name="T63" fmla="*/ 463 h 924"/>
                <a:gd name="T64" fmla="*/ 69 w 1146"/>
                <a:gd name="T65" fmla="*/ 366 h 924"/>
                <a:gd name="T66" fmla="*/ 34 w 1146"/>
                <a:gd name="T67" fmla="*/ 276 h 924"/>
                <a:gd name="T68" fmla="*/ 10 w 1146"/>
                <a:gd name="T69" fmla="*/ 197 h 924"/>
                <a:gd name="T70" fmla="*/ 0 w 1146"/>
                <a:gd name="T71" fmla="*/ 130 h 92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46"/>
                <a:gd name="T109" fmla="*/ 0 h 924"/>
                <a:gd name="T110" fmla="*/ 1146 w 1146"/>
                <a:gd name="T111" fmla="*/ 924 h 92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46" h="924">
                  <a:moveTo>
                    <a:pt x="3" y="133"/>
                  </a:moveTo>
                  <a:lnTo>
                    <a:pt x="26" y="121"/>
                  </a:lnTo>
                  <a:lnTo>
                    <a:pt x="72" y="97"/>
                  </a:lnTo>
                  <a:lnTo>
                    <a:pt x="121" y="80"/>
                  </a:lnTo>
                  <a:lnTo>
                    <a:pt x="155" y="64"/>
                  </a:lnTo>
                  <a:lnTo>
                    <a:pt x="202" y="49"/>
                  </a:lnTo>
                  <a:lnTo>
                    <a:pt x="255" y="35"/>
                  </a:lnTo>
                  <a:lnTo>
                    <a:pt x="304" y="24"/>
                  </a:lnTo>
                  <a:lnTo>
                    <a:pt x="352" y="16"/>
                  </a:lnTo>
                  <a:lnTo>
                    <a:pt x="397" y="9"/>
                  </a:lnTo>
                  <a:lnTo>
                    <a:pt x="442" y="5"/>
                  </a:lnTo>
                  <a:lnTo>
                    <a:pt x="488" y="0"/>
                  </a:lnTo>
                  <a:lnTo>
                    <a:pt x="538" y="0"/>
                  </a:lnTo>
                  <a:lnTo>
                    <a:pt x="587" y="0"/>
                  </a:lnTo>
                  <a:lnTo>
                    <a:pt x="640" y="5"/>
                  </a:lnTo>
                  <a:lnTo>
                    <a:pt x="697" y="11"/>
                  </a:lnTo>
                  <a:lnTo>
                    <a:pt x="740" y="17"/>
                  </a:lnTo>
                  <a:lnTo>
                    <a:pt x="785" y="26"/>
                  </a:lnTo>
                  <a:lnTo>
                    <a:pt x="834" y="38"/>
                  </a:lnTo>
                  <a:lnTo>
                    <a:pt x="880" y="50"/>
                  </a:lnTo>
                  <a:lnTo>
                    <a:pt x="923" y="66"/>
                  </a:lnTo>
                  <a:lnTo>
                    <a:pt x="972" y="86"/>
                  </a:lnTo>
                  <a:lnTo>
                    <a:pt x="1018" y="104"/>
                  </a:lnTo>
                  <a:lnTo>
                    <a:pt x="1067" y="126"/>
                  </a:lnTo>
                  <a:lnTo>
                    <a:pt x="1105" y="143"/>
                  </a:lnTo>
                  <a:lnTo>
                    <a:pt x="1146" y="168"/>
                  </a:lnTo>
                  <a:lnTo>
                    <a:pt x="1117" y="183"/>
                  </a:lnTo>
                  <a:lnTo>
                    <a:pt x="1084" y="206"/>
                  </a:lnTo>
                  <a:lnTo>
                    <a:pt x="1056" y="230"/>
                  </a:lnTo>
                  <a:lnTo>
                    <a:pt x="1025" y="249"/>
                  </a:lnTo>
                  <a:lnTo>
                    <a:pt x="1005" y="264"/>
                  </a:lnTo>
                  <a:lnTo>
                    <a:pt x="974" y="294"/>
                  </a:lnTo>
                  <a:lnTo>
                    <a:pt x="946" y="320"/>
                  </a:lnTo>
                  <a:lnTo>
                    <a:pt x="920" y="344"/>
                  </a:lnTo>
                  <a:lnTo>
                    <a:pt x="891" y="373"/>
                  </a:lnTo>
                  <a:lnTo>
                    <a:pt x="858" y="406"/>
                  </a:lnTo>
                  <a:lnTo>
                    <a:pt x="835" y="432"/>
                  </a:lnTo>
                  <a:lnTo>
                    <a:pt x="815" y="456"/>
                  </a:lnTo>
                  <a:lnTo>
                    <a:pt x="791" y="487"/>
                  </a:lnTo>
                  <a:lnTo>
                    <a:pt x="765" y="523"/>
                  </a:lnTo>
                  <a:lnTo>
                    <a:pt x="737" y="563"/>
                  </a:lnTo>
                  <a:lnTo>
                    <a:pt x="709" y="611"/>
                  </a:lnTo>
                  <a:lnTo>
                    <a:pt x="689" y="648"/>
                  </a:lnTo>
                  <a:lnTo>
                    <a:pt x="668" y="687"/>
                  </a:lnTo>
                  <a:lnTo>
                    <a:pt x="649" y="734"/>
                  </a:lnTo>
                  <a:lnTo>
                    <a:pt x="628" y="791"/>
                  </a:lnTo>
                  <a:lnTo>
                    <a:pt x="616" y="831"/>
                  </a:lnTo>
                  <a:lnTo>
                    <a:pt x="606" y="860"/>
                  </a:lnTo>
                  <a:lnTo>
                    <a:pt x="597" y="896"/>
                  </a:lnTo>
                  <a:lnTo>
                    <a:pt x="594" y="924"/>
                  </a:lnTo>
                  <a:lnTo>
                    <a:pt x="563" y="908"/>
                  </a:lnTo>
                  <a:lnTo>
                    <a:pt x="523" y="884"/>
                  </a:lnTo>
                  <a:lnTo>
                    <a:pt x="492" y="865"/>
                  </a:lnTo>
                  <a:lnTo>
                    <a:pt x="457" y="839"/>
                  </a:lnTo>
                  <a:lnTo>
                    <a:pt x="424" y="819"/>
                  </a:lnTo>
                  <a:lnTo>
                    <a:pt x="376" y="781"/>
                  </a:lnTo>
                  <a:lnTo>
                    <a:pt x="328" y="736"/>
                  </a:lnTo>
                  <a:lnTo>
                    <a:pt x="290" y="701"/>
                  </a:lnTo>
                  <a:lnTo>
                    <a:pt x="260" y="670"/>
                  </a:lnTo>
                  <a:lnTo>
                    <a:pt x="229" y="630"/>
                  </a:lnTo>
                  <a:lnTo>
                    <a:pt x="198" y="591"/>
                  </a:lnTo>
                  <a:lnTo>
                    <a:pt x="171" y="551"/>
                  </a:lnTo>
                  <a:lnTo>
                    <a:pt x="145" y="510"/>
                  </a:lnTo>
                  <a:lnTo>
                    <a:pt x="117" y="463"/>
                  </a:lnTo>
                  <a:lnTo>
                    <a:pt x="93" y="416"/>
                  </a:lnTo>
                  <a:lnTo>
                    <a:pt x="69" y="366"/>
                  </a:lnTo>
                  <a:lnTo>
                    <a:pt x="50" y="323"/>
                  </a:lnTo>
                  <a:lnTo>
                    <a:pt x="34" y="276"/>
                  </a:lnTo>
                  <a:lnTo>
                    <a:pt x="20" y="233"/>
                  </a:lnTo>
                  <a:lnTo>
                    <a:pt x="10" y="197"/>
                  </a:lnTo>
                  <a:lnTo>
                    <a:pt x="3" y="168"/>
                  </a:lnTo>
                  <a:lnTo>
                    <a:pt x="0" y="130"/>
                  </a:lnTo>
                  <a:lnTo>
                    <a:pt x="3" y="133"/>
                  </a:lnTo>
                  <a:close/>
                </a:path>
              </a:pathLst>
            </a:custGeom>
            <a:solidFill>
              <a:srgbClr val="DF3F5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23" name="Freeform 10"/>
            <p:cNvSpPr>
              <a:spLocks/>
            </p:cNvSpPr>
            <p:nvPr/>
          </p:nvSpPr>
          <p:spPr bwMode="auto">
            <a:xfrm>
              <a:off x="1601" y="2657"/>
              <a:ext cx="561" cy="463"/>
            </a:xfrm>
            <a:custGeom>
              <a:avLst/>
              <a:gdLst>
                <a:gd name="T0" fmla="*/ 1123 w 1123"/>
                <a:gd name="T1" fmla="*/ 143 h 925"/>
                <a:gd name="T2" fmla="*/ 1048 w 1123"/>
                <a:gd name="T3" fmla="*/ 97 h 925"/>
                <a:gd name="T4" fmla="*/ 959 w 1123"/>
                <a:gd name="T5" fmla="*/ 62 h 925"/>
                <a:gd name="T6" fmla="*/ 865 w 1123"/>
                <a:gd name="T7" fmla="*/ 33 h 925"/>
                <a:gd name="T8" fmla="*/ 770 w 1123"/>
                <a:gd name="T9" fmla="*/ 15 h 925"/>
                <a:gd name="T10" fmla="*/ 686 w 1123"/>
                <a:gd name="T11" fmla="*/ 5 h 925"/>
                <a:gd name="T12" fmla="*/ 587 w 1123"/>
                <a:gd name="T13" fmla="*/ 0 h 925"/>
                <a:gd name="T14" fmla="*/ 486 w 1123"/>
                <a:gd name="T15" fmla="*/ 5 h 925"/>
                <a:gd name="T16" fmla="*/ 382 w 1123"/>
                <a:gd name="T17" fmla="*/ 17 h 925"/>
                <a:gd name="T18" fmla="*/ 290 w 1123"/>
                <a:gd name="T19" fmla="*/ 38 h 925"/>
                <a:gd name="T20" fmla="*/ 195 w 1123"/>
                <a:gd name="T21" fmla="*/ 69 h 925"/>
                <a:gd name="T22" fmla="*/ 94 w 1123"/>
                <a:gd name="T23" fmla="*/ 110 h 925"/>
                <a:gd name="T24" fmla="*/ 18 w 1123"/>
                <a:gd name="T25" fmla="*/ 150 h 925"/>
                <a:gd name="T26" fmla="*/ 24 w 1123"/>
                <a:gd name="T27" fmla="*/ 183 h 925"/>
                <a:gd name="T28" fmla="*/ 71 w 1123"/>
                <a:gd name="T29" fmla="*/ 216 h 925"/>
                <a:gd name="T30" fmla="*/ 114 w 1123"/>
                <a:gd name="T31" fmla="*/ 250 h 925"/>
                <a:gd name="T32" fmla="*/ 176 w 1123"/>
                <a:gd name="T33" fmla="*/ 305 h 925"/>
                <a:gd name="T34" fmla="*/ 240 w 1123"/>
                <a:gd name="T35" fmla="*/ 364 h 925"/>
                <a:gd name="T36" fmla="*/ 290 w 1123"/>
                <a:gd name="T37" fmla="*/ 421 h 925"/>
                <a:gd name="T38" fmla="*/ 337 w 1123"/>
                <a:gd name="T39" fmla="*/ 482 h 925"/>
                <a:gd name="T40" fmla="*/ 389 w 1123"/>
                <a:gd name="T41" fmla="*/ 561 h 925"/>
                <a:gd name="T42" fmla="*/ 437 w 1123"/>
                <a:gd name="T43" fmla="*/ 646 h 925"/>
                <a:gd name="T44" fmla="*/ 479 w 1123"/>
                <a:gd name="T45" fmla="*/ 732 h 925"/>
                <a:gd name="T46" fmla="*/ 511 w 1123"/>
                <a:gd name="T47" fmla="*/ 823 h 925"/>
                <a:gd name="T48" fmla="*/ 529 w 1123"/>
                <a:gd name="T49" fmla="*/ 903 h 925"/>
                <a:gd name="T50" fmla="*/ 567 w 1123"/>
                <a:gd name="T51" fmla="*/ 906 h 925"/>
                <a:gd name="T52" fmla="*/ 637 w 1123"/>
                <a:gd name="T53" fmla="*/ 863 h 925"/>
                <a:gd name="T54" fmla="*/ 705 w 1123"/>
                <a:gd name="T55" fmla="*/ 817 h 925"/>
                <a:gd name="T56" fmla="*/ 802 w 1123"/>
                <a:gd name="T57" fmla="*/ 734 h 925"/>
                <a:gd name="T58" fmla="*/ 867 w 1123"/>
                <a:gd name="T59" fmla="*/ 666 h 925"/>
                <a:gd name="T60" fmla="*/ 928 w 1123"/>
                <a:gd name="T61" fmla="*/ 589 h 925"/>
                <a:gd name="T62" fmla="*/ 983 w 1123"/>
                <a:gd name="T63" fmla="*/ 508 h 925"/>
                <a:gd name="T64" fmla="*/ 1035 w 1123"/>
                <a:gd name="T65" fmla="*/ 414 h 925"/>
                <a:gd name="T66" fmla="*/ 1078 w 1123"/>
                <a:gd name="T67" fmla="*/ 324 h 925"/>
                <a:gd name="T68" fmla="*/ 1107 w 1123"/>
                <a:gd name="T69" fmla="*/ 223 h 925"/>
                <a:gd name="T70" fmla="*/ 1123 w 1123"/>
                <a:gd name="T71" fmla="*/ 160 h 92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23"/>
                <a:gd name="T109" fmla="*/ 0 h 925"/>
                <a:gd name="T110" fmla="*/ 1123 w 1123"/>
                <a:gd name="T111" fmla="*/ 925 h 92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23" h="925">
                  <a:moveTo>
                    <a:pt x="1123" y="160"/>
                  </a:moveTo>
                  <a:lnTo>
                    <a:pt x="1123" y="143"/>
                  </a:lnTo>
                  <a:lnTo>
                    <a:pt x="1086" y="119"/>
                  </a:lnTo>
                  <a:lnTo>
                    <a:pt x="1048" y="97"/>
                  </a:lnTo>
                  <a:lnTo>
                    <a:pt x="1005" y="78"/>
                  </a:lnTo>
                  <a:lnTo>
                    <a:pt x="959" y="62"/>
                  </a:lnTo>
                  <a:lnTo>
                    <a:pt x="912" y="47"/>
                  </a:lnTo>
                  <a:lnTo>
                    <a:pt x="865" y="33"/>
                  </a:lnTo>
                  <a:lnTo>
                    <a:pt x="815" y="22"/>
                  </a:lnTo>
                  <a:lnTo>
                    <a:pt x="770" y="15"/>
                  </a:lnTo>
                  <a:lnTo>
                    <a:pt x="727" y="9"/>
                  </a:lnTo>
                  <a:lnTo>
                    <a:pt x="686" y="5"/>
                  </a:lnTo>
                  <a:lnTo>
                    <a:pt x="641" y="3"/>
                  </a:lnTo>
                  <a:lnTo>
                    <a:pt x="587" y="0"/>
                  </a:lnTo>
                  <a:lnTo>
                    <a:pt x="537" y="3"/>
                  </a:lnTo>
                  <a:lnTo>
                    <a:pt x="486" y="5"/>
                  </a:lnTo>
                  <a:lnTo>
                    <a:pt x="439" y="9"/>
                  </a:lnTo>
                  <a:lnTo>
                    <a:pt x="382" y="17"/>
                  </a:lnTo>
                  <a:lnTo>
                    <a:pt x="337" y="28"/>
                  </a:lnTo>
                  <a:lnTo>
                    <a:pt x="290" y="38"/>
                  </a:lnTo>
                  <a:lnTo>
                    <a:pt x="244" y="52"/>
                  </a:lnTo>
                  <a:lnTo>
                    <a:pt x="195" y="69"/>
                  </a:lnTo>
                  <a:lnTo>
                    <a:pt x="144" y="88"/>
                  </a:lnTo>
                  <a:lnTo>
                    <a:pt x="94" y="110"/>
                  </a:lnTo>
                  <a:lnTo>
                    <a:pt x="57" y="128"/>
                  </a:lnTo>
                  <a:lnTo>
                    <a:pt x="18" y="150"/>
                  </a:lnTo>
                  <a:lnTo>
                    <a:pt x="0" y="167"/>
                  </a:lnTo>
                  <a:lnTo>
                    <a:pt x="24" y="183"/>
                  </a:lnTo>
                  <a:lnTo>
                    <a:pt x="49" y="200"/>
                  </a:lnTo>
                  <a:lnTo>
                    <a:pt x="71" y="216"/>
                  </a:lnTo>
                  <a:lnTo>
                    <a:pt x="94" y="233"/>
                  </a:lnTo>
                  <a:lnTo>
                    <a:pt x="114" y="250"/>
                  </a:lnTo>
                  <a:lnTo>
                    <a:pt x="152" y="281"/>
                  </a:lnTo>
                  <a:lnTo>
                    <a:pt x="176" y="305"/>
                  </a:lnTo>
                  <a:lnTo>
                    <a:pt x="208" y="331"/>
                  </a:lnTo>
                  <a:lnTo>
                    <a:pt x="240" y="364"/>
                  </a:lnTo>
                  <a:lnTo>
                    <a:pt x="266" y="390"/>
                  </a:lnTo>
                  <a:lnTo>
                    <a:pt x="290" y="421"/>
                  </a:lnTo>
                  <a:lnTo>
                    <a:pt x="316" y="452"/>
                  </a:lnTo>
                  <a:lnTo>
                    <a:pt x="337" y="482"/>
                  </a:lnTo>
                  <a:lnTo>
                    <a:pt x="361" y="518"/>
                  </a:lnTo>
                  <a:lnTo>
                    <a:pt x="389" y="561"/>
                  </a:lnTo>
                  <a:lnTo>
                    <a:pt x="416" y="609"/>
                  </a:lnTo>
                  <a:lnTo>
                    <a:pt x="437" y="646"/>
                  </a:lnTo>
                  <a:lnTo>
                    <a:pt x="456" y="685"/>
                  </a:lnTo>
                  <a:lnTo>
                    <a:pt x="479" y="732"/>
                  </a:lnTo>
                  <a:lnTo>
                    <a:pt x="496" y="780"/>
                  </a:lnTo>
                  <a:lnTo>
                    <a:pt x="511" y="823"/>
                  </a:lnTo>
                  <a:lnTo>
                    <a:pt x="525" y="867"/>
                  </a:lnTo>
                  <a:lnTo>
                    <a:pt x="529" y="903"/>
                  </a:lnTo>
                  <a:lnTo>
                    <a:pt x="530" y="925"/>
                  </a:lnTo>
                  <a:lnTo>
                    <a:pt x="567" y="906"/>
                  </a:lnTo>
                  <a:lnTo>
                    <a:pt x="606" y="882"/>
                  </a:lnTo>
                  <a:lnTo>
                    <a:pt x="637" y="863"/>
                  </a:lnTo>
                  <a:lnTo>
                    <a:pt x="672" y="837"/>
                  </a:lnTo>
                  <a:lnTo>
                    <a:pt x="705" y="817"/>
                  </a:lnTo>
                  <a:lnTo>
                    <a:pt x="753" y="779"/>
                  </a:lnTo>
                  <a:lnTo>
                    <a:pt x="802" y="734"/>
                  </a:lnTo>
                  <a:lnTo>
                    <a:pt x="840" y="699"/>
                  </a:lnTo>
                  <a:lnTo>
                    <a:pt x="867" y="666"/>
                  </a:lnTo>
                  <a:lnTo>
                    <a:pt x="898" y="628"/>
                  </a:lnTo>
                  <a:lnTo>
                    <a:pt x="928" y="589"/>
                  </a:lnTo>
                  <a:lnTo>
                    <a:pt x="957" y="549"/>
                  </a:lnTo>
                  <a:lnTo>
                    <a:pt x="983" y="508"/>
                  </a:lnTo>
                  <a:lnTo>
                    <a:pt x="1010" y="461"/>
                  </a:lnTo>
                  <a:lnTo>
                    <a:pt x="1035" y="414"/>
                  </a:lnTo>
                  <a:lnTo>
                    <a:pt x="1059" y="366"/>
                  </a:lnTo>
                  <a:lnTo>
                    <a:pt x="1078" y="324"/>
                  </a:lnTo>
                  <a:lnTo>
                    <a:pt x="1093" y="274"/>
                  </a:lnTo>
                  <a:lnTo>
                    <a:pt x="1107" y="223"/>
                  </a:lnTo>
                  <a:lnTo>
                    <a:pt x="1123" y="159"/>
                  </a:lnTo>
                  <a:lnTo>
                    <a:pt x="1123" y="160"/>
                  </a:lnTo>
                  <a:close/>
                </a:path>
              </a:pathLst>
            </a:custGeom>
            <a:solidFill>
              <a:srgbClr val="DF3F9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24" name="Freeform 11"/>
            <p:cNvSpPr>
              <a:spLocks/>
            </p:cNvSpPr>
            <p:nvPr/>
          </p:nvSpPr>
          <p:spPr bwMode="auto">
            <a:xfrm>
              <a:off x="1315" y="3118"/>
              <a:ext cx="565" cy="628"/>
            </a:xfrm>
            <a:custGeom>
              <a:avLst/>
              <a:gdLst>
                <a:gd name="T0" fmla="*/ 57 w 1129"/>
                <a:gd name="T1" fmla="*/ 23 h 1257"/>
                <a:gd name="T2" fmla="*/ 122 w 1129"/>
                <a:gd name="T3" fmla="*/ 50 h 1257"/>
                <a:gd name="T4" fmla="*/ 212 w 1129"/>
                <a:gd name="T5" fmla="*/ 81 h 1257"/>
                <a:gd name="T6" fmla="*/ 305 w 1129"/>
                <a:gd name="T7" fmla="*/ 105 h 1257"/>
                <a:gd name="T8" fmla="*/ 406 w 1129"/>
                <a:gd name="T9" fmla="*/ 126 h 1257"/>
                <a:gd name="T10" fmla="*/ 525 w 1129"/>
                <a:gd name="T11" fmla="*/ 138 h 1257"/>
                <a:gd name="T12" fmla="*/ 644 w 1129"/>
                <a:gd name="T13" fmla="*/ 138 h 1257"/>
                <a:gd name="T14" fmla="*/ 772 w 1129"/>
                <a:gd name="T15" fmla="*/ 119 h 1257"/>
                <a:gd name="T16" fmla="*/ 861 w 1129"/>
                <a:gd name="T17" fmla="*/ 99 h 1257"/>
                <a:gd name="T18" fmla="*/ 939 w 1129"/>
                <a:gd name="T19" fmla="*/ 73 h 1257"/>
                <a:gd name="T20" fmla="*/ 1020 w 1129"/>
                <a:gd name="T21" fmla="*/ 40 h 1257"/>
                <a:gd name="T22" fmla="*/ 1081 w 1129"/>
                <a:gd name="T23" fmla="*/ 14 h 1257"/>
                <a:gd name="T24" fmla="*/ 1110 w 1129"/>
                <a:gd name="T25" fmla="*/ 35 h 1257"/>
                <a:gd name="T26" fmla="*/ 1117 w 1129"/>
                <a:gd name="T27" fmla="*/ 99 h 1257"/>
                <a:gd name="T28" fmla="*/ 1126 w 1129"/>
                <a:gd name="T29" fmla="*/ 194 h 1257"/>
                <a:gd name="T30" fmla="*/ 1129 w 1129"/>
                <a:gd name="T31" fmla="*/ 264 h 1257"/>
                <a:gd name="T32" fmla="*/ 1122 w 1129"/>
                <a:gd name="T33" fmla="*/ 358 h 1257"/>
                <a:gd name="T34" fmla="*/ 1108 w 1129"/>
                <a:gd name="T35" fmla="*/ 458 h 1257"/>
                <a:gd name="T36" fmla="*/ 1084 w 1129"/>
                <a:gd name="T37" fmla="*/ 568 h 1257"/>
                <a:gd name="T38" fmla="*/ 1050 w 1129"/>
                <a:gd name="T39" fmla="*/ 668 h 1257"/>
                <a:gd name="T40" fmla="*/ 1008 w 1129"/>
                <a:gd name="T41" fmla="*/ 763 h 1257"/>
                <a:gd name="T42" fmla="*/ 960 w 1129"/>
                <a:gd name="T43" fmla="*/ 851 h 1257"/>
                <a:gd name="T44" fmla="*/ 899 w 1129"/>
                <a:gd name="T45" fmla="*/ 943 h 1257"/>
                <a:gd name="T46" fmla="*/ 825 w 1129"/>
                <a:gd name="T47" fmla="*/ 1034 h 1257"/>
                <a:gd name="T48" fmla="*/ 741 w 1129"/>
                <a:gd name="T49" fmla="*/ 1117 h 1257"/>
                <a:gd name="T50" fmla="*/ 659 w 1129"/>
                <a:gd name="T51" fmla="*/ 1185 h 1257"/>
                <a:gd name="T52" fmla="*/ 587 w 1129"/>
                <a:gd name="T53" fmla="*/ 1235 h 1257"/>
                <a:gd name="T54" fmla="*/ 523 w 1129"/>
                <a:gd name="T55" fmla="*/ 1236 h 1257"/>
                <a:gd name="T56" fmla="*/ 452 w 1129"/>
                <a:gd name="T57" fmla="*/ 1186 h 1257"/>
                <a:gd name="T58" fmla="*/ 385 w 1129"/>
                <a:gd name="T59" fmla="*/ 1131 h 1257"/>
                <a:gd name="T60" fmla="*/ 316 w 1129"/>
                <a:gd name="T61" fmla="*/ 1066 h 1257"/>
                <a:gd name="T62" fmla="*/ 235 w 1129"/>
                <a:gd name="T63" fmla="*/ 964 h 1257"/>
                <a:gd name="T64" fmla="*/ 174 w 1129"/>
                <a:gd name="T65" fmla="*/ 879 h 1257"/>
                <a:gd name="T66" fmla="*/ 122 w 1129"/>
                <a:gd name="T67" fmla="*/ 786 h 1257"/>
                <a:gd name="T68" fmla="*/ 77 w 1129"/>
                <a:gd name="T69" fmla="*/ 684 h 1257"/>
                <a:gd name="T70" fmla="*/ 43 w 1129"/>
                <a:gd name="T71" fmla="*/ 579 h 1257"/>
                <a:gd name="T72" fmla="*/ 17 w 1129"/>
                <a:gd name="T73" fmla="*/ 473 h 1257"/>
                <a:gd name="T74" fmla="*/ 1 w 1129"/>
                <a:gd name="T75" fmla="*/ 358 h 1257"/>
                <a:gd name="T76" fmla="*/ 0 w 1129"/>
                <a:gd name="T77" fmla="*/ 242 h 1257"/>
                <a:gd name="T78" fmla="*/ 5 w 1129"/>
                <a:gd name="T79" fmla="*/ 128 h 1257"/>
                <a:gd name="T80" fmla="*/ 19 w 1129"/>
                <a:gd name="T81" fmla="*/ 33 h 125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29"/>
                <a:gd name="T124" fmla="*/ 0 h 1257"/>
                <a:gd name="T125" fmla="*/ 1129 w 1129"/>
                <a:gd name="T126" fmla="*/ 1257 h 125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29" h="1257">
                  <a:moveTo>
                    <a:pt x="26" y="2"/>
                  </a:moveTo>
                  <a:lnTo>
                    <a:pt x="57" y="23"/>
                  </a:lnTo>
                  <a:lnTo>
                    <a:pt x="91" y="38"/>
                  </a:lnTo>
                  <a:lnTo>
                    <a:pt x="122" y="50"/>
                  </a:lnTo>
                  <a:lnTo>
                    <a:pt x="171" y="69"/>
                  </a:lnTo>
                  <a:lnTo>
                    <a:pt x="212" y="81"/>
                  </a:lnTo>
                  <a:lnTo>
                    <a:pt x="257" y="95"/>
                  </a:lnTo>
                  <a:lnTo>
                    <a:pt x="305" y="105"/>
                  </a:lnTo>
                  <a:lnTo>
                    <a:pt x="354" y="118"/>
                  </a:lnTo>
                  <a:lnTo>
                    <a:pt x="406" y="126"/>
                  </a:lnTo>
                  <a:lnTo>
                    <a:pt x="466" y="133"/>
                  </a:lnTo>
                  <a:lnTo>
                    <a:pt x="525" y="138"/>
                  </a:lnTo>
                  <a:lnTo>
                    <a:pt x="578" y="138"/>
                  </a:lnTo>
                  <a:lnTo>
                    <a:pt x="644" y="138"/>
                  </a:lnTo>
                  <a:lnTo>
                    <a:pt x="716" y="126"/>
                  </a:lnTo>
                  <a:lnTo>
                    <a:pt x="772" y="119"/>
                  </a:lnTo>
                  <a:lnTo>
                    <a:pt x="811" y="111"/>
                  </a:lnTo>
                  <a:lnTo>
                    <a:pt x="861" y="99"/>
                  </a:lnTo>
                  <a:lnTo>
                    <a:pt x="901" y="87"/>
                  </a:lnTo>
                  <a:lnTo>
                    <a:pt x="939" y="73"/>
                  </a:lnTo>
                  <a:lnTo>
                    <a:pt x="986" y="54"/>
                  </a:lnTo>
                  <a:lnTo>
                    <a:pt x="1020" y="40"/>
                  </a:lnTo>
                  <a:lnTo>
                    <a:pt x="1053" y="24"/>
                  </a:lnTo>
                  <a:lnTo>
                    <a:pt x="1081" y="14"/>
                  </a:lnTo>
                  <a:lnTo>
                    <a:pt x="1101" y="0"/>
                  </a:lnTo>
                  <a:lnTo>
                    <a:pt x="1110" y="35"/>
                  </a:lnTo>
                  <a:lnTo>
                    <a:pt x="1115" y="69"/>
                  </a:lnTo>
                  <a:lnTo>
                    <a:pt x="1117" y="99"/>
                  </a:lnTo>
                  <a:lnTo>
                    <a:pt x="1124" y="154"/>
                  </a:lnTo>
                  <a:lnTo>
                    <a:pt x="1126" y="194"/>
                  </a:lnTo>
                  <a:lnTo>
                    <a:pt x="1129" y="232"/>
                  </a:lnTo>
                  <a:lnTo>
                    <a:pt x="1129" y="264"/>
                  </a:lnTo>
                  <a:lnTo>
                    <a:pt x="1124" y="318"/>
                  </a:lnTo>
                  <a:lnTo>
                    <a:pt x="1122" y="358"/>
                  </a:lnTo>
                  <a:lnTo>
                    <a:pt x="1117" y="404"/>
                  </a:lnTo>
                  <a:lnTo>
                    <a:pt x="1108" y="458"/>
                  </a:lnTo>
                  <a:lnTo>
                    <a:pt x="1101" y="503"/>
                  </a:lnTo>
                  <a:lnTo>
                    <a:pt x="1084" y="568"/>
                  </a:lnTo>
                  <a:lnTo>
                    <a:pt x="1069" y="620"/>
                  </a:lnTo>
                  <a:lnTo>
                    <a:pt x="1050" y="668"/>
                  </a:lnTo>
                  <a:lnTo>
                    <a:pt x="1032" y="712"/>
                  </a:lnTo>
                  <a:lnTo>
                    <a:pt x="1008" y="763"/>
                  </a:lnTo>
                  <a:lnTo>
                    <a:pt x="984" y="812"/>
                  </a:lnTo>
                  <a:lnTo>
                    <a:pt x="960" y="851"/>
                  </a:lnTo>
                  <a:lnTo>
                    <a:pt x="932" y="893"/>
                  </a:lnTo>
                  <a:lnTo>
                    <a:pt x="899" y="943"/>
                  </a:lnTo>
                  <a:lnTo>
                    <a:pt x="861" y="995"/>
                  </a:lnTo>
                  <a:lnTo>
                    <a:pt x="825" y="1034"/>
                  </a:lnTo>
                  <a:lnTo>
                    <a:pt x="785" y="1078"/>
                  </a:lnTo>
                  <a:lnTo>
                    <a:pt x="741" y="1117"/>
                  </a:lnTo>
                  <a:lnTo>
                    <a:pt x="694" y="1155"/>
                  </a:lnTo>
                  <a:lnTo>
                    <a:pt x="659" y="1185"/>
                  </a:lnTo>
                  <a:lnTo>
                    <a:pt x="627" y="1211"/>
                  </a:lnTo>
                  <a:lnTo>
                    <a:pt x="587" y="1235"/>
                  </a:lnTo>
                  <a:lnTo>
                    <a:pt x="556" y="1257"/>
                  </a:lnTo>
                  <a:lnTo>
                    <a:pt x="523" y="1236"/>
                  </a:lnTo>
                  <a:lnTo>
                    <a:pt x="494" y="1217"/>
                  </a:lnTo>
                  <a:lnTo>
                    <a:pt x="452" y="1186"/>
                  </a:lnTo>
                  <a:lnTo>
                    <a:pt x="419" y="1160"/>
                  </a:lnTo>
                  <a:lnTo>
                    <a:pt x="385" y="1131"/>
                  </a:lnTo>
                  <a:lnTo>
                    <a:pt x="354" y="1102"/>
                  </a:lnTo>
                  <a:lnTo>
                    <a:pt x="316" y="1066"/>
                  </a:lnTo>
                  <a:lnTo>
                    <a:pt x="281" y="1022"/>
                  </a:lnTo>
                  <a:lnTo>
                    <a:pt x="235" y="964"/>
                  </a:lnTo>
                  <a:lnTo>
                    <a:pt x="202" y="919"/>
                  </a:lnTo>
                  <a:lnTo>
                    <a:pt x="174" y="879"/>
                  </a:lnTo>
                  <a:lnTo>
                    <a:pt x="145" y="827"/>
                  </a:lnTo>
                  <a:lnTo>
                    <a:pt x="122" y="786"/>
                  </a:lnTo>
                  <a:lnTo>
                    <a:pt x="98" y="732"/>
                  </a:lnTo>
                  <a:lnTo>
                    <a:pt x="77" y="684"/>
                  </a:lnTo>
                  <a:lnTo>
                    <a:pt x="62" y="642"/>
                  </a:lnTo>
                  <a:lnTo>
                    <a:pt x="43" y="579"/>
                  </a:lnTo>
                  <a:lnTo>
                    <a:pt x="29" y="534"/>
                  </a:lnTo>
                  <a:lnTo>
                    <a:pt x="17" y="473"/>
                  </a:lnTo>
                  <a:lnTo>
                    <a:pt x="10" y="428"/>
                  </a:lnTo>
                  <a:lnTo>
                    <a:pt x="1" y="358"/>
                  </a:lnTo>
                  <a:lnTo>
                    <a:pt x="0" y="304"/>
                  </a:lnTo>
                  <a:lnTo>
                    <a:pt x="0" y="242"/>
                  </a:lnTo>
                  <a:lnTo>
                    <a:pt x="1" y="178"/>
                  </a:lnTo>
                  <a:lnTo>
                    <a:pt x="5" y="128"/>
                  </a:lnTo>
                  <a:lnTo>
                    <a:pt x="12" y="74"/>
                  </a:lnTo>
                  <a:lnTo>
                    <a:pt x="19" y="33"/>
                  </a:lnTo>
                  <a:lnTo>
                    <a:pt x="26" y="2"/>
                  </a:lnTo>
                  <a:close/>
                </a:path>
              </a:pathLst>
            </a:custGeom>
            <a:solidFill>
              <a:srgbClr val="DF1F3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91660" name="Text Box 12"/>
          <p:cNvSpPr txBox="1">
            <a:spLocks noChangeArrowheads="1"/>
          </p:cNvSpPr>
          <p:nvPr/>
        </p:nvSpPr>
        <p:spPr bwMode="auto">
          <a:xfrm>
            <a:off x="2511425" y="1423988"/>
            <a:ext cx="109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>
                <a:solidFill>
                  <a:srgbClr val="660033"/>
                </a:solidFill>
                <a:latin typeface="標楷體" pitchFamily="65" charset="-120"/>
                <a:ea typeface="標楷體" pitchFamily="65" charset="-120"/>
              </a:rPr>
              <a:t>個人學習</a:t>
            </a:r>
          </a:p>
        </p:txBody>
      </p:sp>
      <p:sp>
        <p:nvSpPr>
          <p:cNvPr id="1691661" name="Text Box 13"/>
          <p:cNvSpPr txBox="1">
            <a:spLocks noChangeArrowheads="1"/>
          </p:cNvSpPr>
          <p:nvPr/>
        </p:nvSpPr>
        <p:spPr bwMode="auto">
          <a:xfrm>
            <a:off x="1416050" y="2859088"/>
            <a:ext cx="109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>
                <a:solidFill>
                  <a:srgbClr val="0066CC"/>
                </a:solidFill>
                <a:latin typeface="標楷體" pitchFamily="65" charset="-120"/>
                <a:ea typeface="標楷體" pitchFamily="65" charset="-120"/>
              </a:rPr>
              <a:t>組內學習</a:t>
            </a:r>
          </a:p>
        </p:txBody>
      </p:sp>
      <p:sp>
        <p:nvSpPr>
          <p:cNvPr id="1691662" name="Text Box 14"/>
          <p:cNvSpPr txBox="1">
            <a:spLocks noChangeArrowheads="1"/>
          </p:cNvSpPr>
          <p:nvPr/>
        </p:nvSpPr>
        <p:spPr bwMode="auto">
          <a:xfrm>
            <a:off x="3360738" y="2859088"/>
            <a:ext cx="109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組間學習</a:t>
            </a:r>
          </a:p>
        </p:txBody>
      </p:sp>
      <p:sp>
        <p:nvSpPr>
          <p:cNvPr id="1691663" name="Text Box 15"/>
          <p:cNvSpPr txBox="1">
            <a:spLocks noChangeArrowheads="1"/>
          </p:cNvSpPr>
          <p:nvPr/>
        </p:nvSpPr>
        <p:spPr bwMode="auto">
          <a:xfrm>
            <a:off x="2633663" y="2143125"/>
            <a:ext cx="59055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組織</a:t>
            </a:r>
          </a:p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學習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23850" y="260350"/>
            <a:ext cx="2273300" cy="1190625"/>
            <a:chOff x="158" y="754"/>
            <a:chExt cx="1205" cy="750"/>
          </a:xfrm>
        </p:grpSpPr>
        <p:sp>
          <p:nvSpPr>
            <p:cNvPr id="29719" name="AutoShape 17"/>
            <p:cNvSpPr>
              <a:spLocks noChangeArrowheads="1"/>
            </p:cNvSpPr>
            <p:nvPr/>
          </p:nvSpPr>
          <p:spPr bwMode="auto">
            <a:xfrm>
              <a:off x="204" y="754"/>
              <a:ext cx="1070" cy="635"/>
            </a:xfrm>
            <a:prstGeom prst="wedgeRoundRectCallout">
              <a:avLst>
                <a:gd name="adj1" fmla="val 61681"/>
                <a:gd name="adj2" fmla="val 75042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9720" name="Text Box 18"/>
            <p:cNvSpPr txBox="1">
              <a:spLocks noChangeArrowheads="1"/>
            </p:cNvSpPr>
            <p:nvPr/>
          </p:nvSpPr>
          <p:spPr bwMode="auto">
            <a:xfrm>
              <a:off x="158" y="754"/>
              <a:ext cx="1205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個人專業</a:t>
              </a:r>
            </a:p>
            <a:p>
              <a:pPr algn="ctr"/>
              <a:r>
                <a:rPr lang="zh-TW" altLang="en-US">
                  <a:solidFill>
                    <a:srgbClr val="0099FF"/>
                  </a:solidFill>
                  <a:latin typeface="Times New Roman" pitchFamily="18" charset="0"/>
                  <a:ea typeface="標楷體" pitchFamily="65" charset="-120"/>
                </a:rPr>
                <a:t>自由學習：獨斷。</a:t>
              </a:r>
            </a:p>
            <a:p>
              <a:pPr algn="ctr"/>
              <a:r>
                <a:rPr lang="zh-TW" altLang="en-US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引導學習：專業？</a:t>
              </a:r>
            </a:p>
            <a:p>
              <a:pPr algn="ctr"/>
              <a:endParaRPr lang="en-US" altLang="zh-TW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2208213" y="4033838"/>
            <a:ext cx="2508250" cy="950912"/>
            <a:chOff x="1111" y="3203"/>
            <a:chExt cx="1379" cy="599"/>
          </a:xfrm>
        </p:grpSpPr>
        <p:sp>
          <p:nvSpPr>
            <p:cNvPr id="29717" name="AutoShape 20"/>
            <p:cNvSpPr>
              <a:spLocks noChangeArrowheads="1"/>
            </p:cNvSpPr>
            <p:nvPr/>
          </p:nvSpPr>
          <p:spPr bwMode="auto">
            <a:xfrm>
              <a:off x="1111" y="3249"/>
              <a:ext cx="1379" cy="553"/>
            </a:xfrm>
            <a:prstGeom prst="wedgeRoundRectCallout">
              <a:avLst>
                <a:gd name="adj1" fmla="val -47171"/>
                <a:gd name="adj2" fmla="val -109495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9718" name="Text Box 21"/>
            <p:cNvSpPr txBox="1">
              <a:spLocks noChangeArrowheads="1"/>
            </p:cNvSpPr>
            <p:nvPr/>
          </p:nvSpPr>
          <p:spPr bwMode="auto">
            <a:xfrm>
              <a:off x="1111" y="3203"/>
              <a:ext cx="1361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團隊協作</a:t>
              </a:r>
            </a:p>
            <a:p>
              <a:pPr algn="ctr"/>
              <a:r>
                <a:rPr lang="zh-TW" altLang="en-US">
                  <a:solidFill>
                    <a:srgbClr val="0099FF"/>
                  </a:solidFill>
                  <a:latin typeface="Times New Roman" pitchFamily="18" charset="0"/>
                  <a:ea typeface="標楷體" pitchFamily="65" charset="-120"/>
                </a:rPr>
                <a:t>自由學習：</a:t>
              </a:r>
              <a:r>
                <a:rPr lang="zh-TW" altLang="en-US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一言堂。</a:t>
              </a:r>
            </a:p>
            <a:p>
              <a:pPr algn="ctr"/>
              <a:r>
                <a:rPr lang="zh-TW" altLang="en-US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引導學習：共識？</a:t>
              </a: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4079875" y="1082675"/>
            <a:ext cx="2147888" cy="1190625"/>
            <a:chOff x="2290" y="1344"/>
            <a:chExt cx="1225" cy="750"/>
          </a:xfrm>
        </p:grpSpPr>
        <p:sp>
          <p:nvSpPr>
            <p:cNvPr id="29715" name="AutoShape 23"/>
            <p:cNvSpPr>
              <a:spLocks noChangeArrowheads="1"/>
            </p:cNvSpPr>
            <p:nvPr/>
          </p:nvSpPr>
          <p:spPr bwMode="auto">
            <a:xfrm>
              <a:off x="2336" y="1344"/>
              <a:ext cx="1161" cy="574"/>
            </a:xfrm>
            <a:prstGeom prst="wedgeRoundRectCallout">
              <a:avLst>
                <a:gd name="adj1" fmla="val -71880"/>
                <a:gd name="adj2" fmla="val 135366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9716" name="Text Box 24"/>
            <p:cNvSpPr txBox="1">
              <a:spLocks noChangeArrowheads="1"/>
            </p:cNvSpPr>
            <p:nvPr/>
          </p:nvSpPr>
          <p:spPr bwMode="auto">
            <a:xfrm>
              <a:off x="2290" y="1344"/>
              <a:ext cx="1225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深廣視野</a:t>
              </a:r>
            </a:p>
            <a:p>
              <a:pPr algn="ctr"/>
              <a:r>
                <a:rPr lang="zh-TW" altLang="en-US">
                  <a:solidFill>
                    <a:srgbClr val="0099FF"/>
                  </a:solidFill>
                  <a:latin typeface="Times New Roman" pitchFamily="18" charset="0"/>
                  <a:ea typeface="標楷體" pitchFamily="65" charset="-120"/>
                </a:rPr>
                <a:t>自由學習：</a:t>
              </a:r>
              <a:r>
                <a:rPr lang="zh-TW" altLang="en-US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衝突。</a:t>
              </a:r>
            </a:p>
            <a:p>
              <a:pPr algn="ctr"/>
              <a:r>
                <a:rPr lang="zh-TW" altLang="en-US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引導學習：創新？</a:t>
              </a:r>
            </a:p>
            <a:p>
              <a:pPr algn="ctr"/>
              <a:endParaRPr lang="en-US" altLang="zh-TW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395288" y="5157788"/>
            <a:ext cx="8640762" cy="1068387"/>
            <a:chOff x="249" y="3249"/>
            <a:chExt cx="5280" cy="673"/>
          </a:xfrm>
        </p:grpSpPr>
        <p:sp>
          <p:nvSpPr>
            <p:cNvPr id="29713" name="Text Box 26"/>
            <p:cNvSpPr txBox="1">
              <a:spLocks noChangeArrowheads="1"/>
            </p:cNvSpPr>
            <p:nvPr/>
          </p:nvSpPr>
          <p:spPr bwMode="auto">
            <a:xfrm>
              <a:off x="249" y="3249"/>
              <a:ext cx="5280" cy="6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個人學習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+ </a:t>
              </a: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組內學習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+ </a:t>
              </a: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組間學習            </a:t>
              </a:r>
              <a:r>
                <a:rPr lang="zh-TW" altLang="en-US" sz="2400" b="1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組織學習機制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zh-TW" altLang="en-US" sz="2400" b="1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組織學習績效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= </a:t>
              </a: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個人學習績效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+ </a:t>
              </a:r>
              <a:r>
                <a:rPr lang="en-US" altLang="zh-TW" sz="24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θ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zh-TW" sz="24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    θ   = (</a:t>
              </a:r>
              <a:r>
                <a:rPr lang="zh-TW" altLang="en-US" sz="28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創新、共識、專業</a:t>
              </a:r>
              <a:r>
                <a:rPr lang="en-US" altLang="zh-TW" sz="28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)</a:t>
              </a:r>
              <a:r>
                <a:rPr lang="zh-TW" altLang="en-US" sz="28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績效</a:t>
              </a:r>
            </a:p>
          </p:txBody>
        </p:sp>
        <p:sp>
          <p:nvSpPr>
            <p:cNvPr id="29714" name="AutoShape 27"/>
            <p:cNvSpPr>
              <a:spLocks noChangeArrowheads="1"/>
            </p:cNvSpPr>
            <p:nvPr/>
          </p:nvSpPr>
          <p:spPr bwMode="auto">
            <a:xfrm>
              <a:off x="3469" y="3249"/>
              <a:ext cx="576" cy="144"/>
            </a:xfrm>
            <a:prstGeom prst="rightArrow">
              <a:avLst>
                <a:gd name="adj1" fmla="val 50000"/>
                <a:gd name="adj2" fmla="val 100000"/>
              </a:avLst>
            </a:prstGeom>
            <a:solidFill>
              <a:schemeClr val="accent1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691676" name="Picture 28" descr="Bizmt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2565400"/>
            <a:ext cx="2819400" cy="17097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691677" name="Text Box 29"/>
          <p:cNvSpPr txBox="1">
            <a:spLocks noChangeArrowheads="1"/>
          </p:cNvSpPr>
          <p:nvPr/>
        </p:nvSpPr>
        <p:spPr bwMode="auto">
          <a:xfrm>
            <a:off x="5372100" y="2108200"/>
            <a:ext cx="272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solidFill>
                  <a:srgbClr val="0099FF"/>
                </a:solidFill>
                <a:latin typeface="Times New Roman" pitchFamily="18" charset="0"/>
                <a:ea typeface="標楷體" pitchFamily="65" charset="-120"/>
              </a:rPr>
              <a:t>獨斷？</a:t>
            </a:r>
            <a:r>
              <a:rPr lang="zh-TW" altLang="en-US" sz="20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一言堂？</a:t>
            </a:r>
            <a:r>
              <a:rPr lang="zh-TW" altLang="en-US" sz="20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衝突？</a:t>
            </a:r>
          </a:p>
        </p:txBody>
      </p:sp>
      <p:sp>
        <p:nvSpPr>
          <p:cNvPr id="1691678" name="Text Box 30"/>
          <p:cNvSpPr txBox="1">
            <a:spLocks noChangeArrowheads="1"/>
          </p:cNvSpPr>
          <p:nvPr/>
        </p:nvSpPr>
        <p:spPr bwMode="auto">
          <a:xfrm>
            <a:off x="5372100" y="4394200"/>
            <a:ext cx="247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專業？共識？創新？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91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9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91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691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91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91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91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91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6916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6916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691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691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1660" grpId="0"/>
      <p:bldP spid="1691661" grpId="0"/>
      <p:bldP spid="1691662" grpId="0"/>
      <p:bldP spid="1691663" grpId="0"/>
      <p:bldP spid="1691677" grpId="0"/>
      <p:bldP spid="16916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34C2C-FEE3-41F7-A535-14EBCBE6AB9F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228600" y="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組織發展：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學習型組織 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=  </a:t>
            </a:r>
          </a:p>
          <a:p>
            <a:pPr algn="ctr"/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個人 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+ 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組內 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+ 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組間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制度化學習機制 * 五項修練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003800" y="3573463"/>
            <a:ext cx="4016375" cy="2447925"/>
            <a:chOff x="3072" y="2112"/>
            <a:chExt cx="2530" cy="1542"/>
          </a:xfrm>
        </p:grpSpPr>
        <p:sp>
          <p:nvSpPr>
            <p:cNvPr id="30750" name="Rectangle 4"/>
            <p:cNvSpPr>
              <a:spLocks noChangeArrowheads="1"/>
            </p:cNvSpPr>
            <p:nvPr/>
          </p:nvSpPr>
          <p:spPr bwMode="auto">
            <a:xfrm>
              <a:off x="3072" y="2112"/>
              <a:ext cx="2530" cy="1542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51" name="Rectangle 5"/>
            <p:cNvSpPr>
              <a:spLocks noChangeArrowheads="1"/>
            </p:cNvSpPr>
            <p:nvPr/>
          </p:nvSpPr>
          <p:spPr bwMode="auto">
            <a:xfrm>
              <a:off x="3850" y="2568"/>
              <a:ext cx="946" cy="631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52" name="Line 6"/>
            <p:cNvSpPr>
              <a:spLocks noChangeShapeType="1"/>
            </p:cNvSpPr>
            <p:nvPr/>
          </p:nvSpPr>
          <p:spPr bwMode="auto">
            <a:xfrm>
              <a:off x="3072" y="2112"/>
              <a:ext cx="778" cy="4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53" name="Line 7"/>
            <p:cNvSpPr>
              <a:spLocks noChangeShapeType="1"/>
            </p:cNvSpPr>
            <p:nvPr/>
          </p:nvSpPr>
          <p:spPr bwMode="auto">
            <a:xfrm flipH="1">
              <a:off x="4796" y="2112"/>
              <a:ext cx="806" cy="4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54" name="Line 8"/>
            <p:cNvSpPr>
              <a:spLocks noChangeShapeType="1"/>
            </p:cNvSpPr>
            <p:nvPr/>
          </p:nvSpPr>
          <p:spPr bwMode="auto">
            <a:xfrm flipH="1">
              <a:off x="3072" y="3199"/>
              <a:ext cx="778" cy="4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55" name="Line 9"/>
            <p:cNvSpPr>
              <a:spLocks noChangeShapeType="1"/>
            </p:cNvSpPr>
            <p:nvPr/>
          </p:nvSpPr>
          <p:spPr bwMode="auto">
            <a:xfrm>
              <a:off x="4796" y="3199"/>
              <a:ext cx="806" cy="4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56" name="Rectangle 10"/>
            <p:cNvSpPr>
              <a:spLocks noChangeArrowheads="1"/>
            </p:cNvSpPr>
            <p:nvPr/>
          </p:nvSpPr>
          <p:spPr bwMode="auto">
            <a:xfrm>
              <a:off x="3885" y="2749"/>
              <a:ext cx="877" cy="307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系統思考</a:t>
              </a:r>
            </a:p>
            <a:p>
              <a:pPr algn="ctr"/>
              <a:r>
                <a:rPr lang="en-US" altLang="zh-TW" sz="12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(Systems Thinking)</a:t>
              </a:r>
            </a:p>
          </p:txBody>
        </p:sp>
        <p:sp>
          <p:nvSpPr>
            <p:cNvPr id="30757" name="Rectangle 11"/>
            <p:cNvSpPr>
              <a:spLocks noChangeArrowheads="1"/>
            </p:cNvSpPr>
            <p:nvPr/>
          </p:nvSpPr>
          <p:spPr bwMode="auto">
            <a:xfrm>
              <a:off x="3648" y="2208"/>
              <a:ext cx="1420" cy="192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自我超越</a:t>
              </a:r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(Personal Mastery)</a:t>
              </a:r>
            </a:p>
          </p:txBody>
        </p:sp>
        <p:sp>
          <p:nvSpPr>
            <p:cNvPr id="30758" name="Rectangle 12"/>
            <p:cNvSpPr>
              <a:spLocks noChangeArrowheads="1"/>
            </p:cNvSpPr>
            <p:nvPr/>
          </p:nvSpPr>
          <p:spPr bwMode="auto">
            <a:xfrm>
              <a:off x="3648" y="3312"/>
              <a:ext cx="1373" cy="326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改善心智模式</a:t>
              </a:r>
            </a:p>
            <a:p>
              <a:pPr algn="ctr"/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(Improving Mental Models)</a:t>
              </a:r>
            </a:p>
          </p:txBody>
        </p:sp>
        <p:sp>
          <p:nvSpPr>
            <p:cNvPr id="30759" name="Rectangle 13"/>
            <p:cNvSpPr>
              <a:spLocks noChangeArrowheads="1"/>
            </p:cNvSpPr>
            <p:nvPr/>
          </p:nvSpPr>
          <p:spPr bwMode="auto">
            <a:xfrm>
              <a:off x="4848" y="2640"/>
              <a:ext cx="720" cy="556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建立共同願景</a:t>
              </a:r>
            </a:p>
            <a:p>
              <a:r>
                <a:rPr lang="en-US" altLang="zh-TW" sz="12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(Building</a:t>
              </a:r>
            </a:p>
            <a:p>
              <a:r>
                <a:rPr lang="en-US" altLang="zh-TW" sz="12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 Shared Vision)</a:t>
              </a:r>
            </a:p>
          </p:txBody>
        </p:sp>
        <p:sp>
          <p:nvSpPr>
            <p:cNvPr id="30760" name="Rectangle 14"/>
            <p:cNvSpPr>
              <a:spLocks noChangeArrowheads="1"/>
            </p:cNvSpPr>
            <p:nvPr/>
          </p:nvSpPr>
          <p:spPr bwMode="auto">
            <a:xfrm>
              <a:off x="3155" y="2644"/>
              <a:ext cx="585" cy="460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團隊學習</a:t>
              </a:r>
            </a:p>
            <a:p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(Team</a:t>
              </a:r>
            </a:p>
            <a:p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 Learning)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66725" y="1484313"/>
            <a:ext cx="5340350" cy="4724400"/>
            <a:chOff x="68" y="709"/>
            <a:chExt cx="3364" cy="2976"/>
          </a:xfrm>
        </p:grpSpPr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567" y="1072"/>
              <a:ext cx="1802" cy="1906"/>
              <a:chOff x="722" y="2018"/>
              <a:chExt cx="1752" cy="1813"/>
            </a:xfrm>
          </p:grpSpPr>
          <p:sp>
            <p:nvSpPr>
              <p:cNvPr id="30747" name="Oval 17"/>
              <p:cNvSpPr>
                <a:spLocks noChangeArrowheads="1"/>
              </p:cNvSpPr>
              <p:nvPr/>
            </p:nvSpPr>
            <p:spPr bwMode="auto">
              <a:xfrm>
                <a:off x="1018" y="2018"/>
                <a:ext cx="1157" cy="1166"/>
              </a:xfrm>
              <a:prstGeom prst="ellipse">
                <a:avLst/>
              </a:prstGeom>
              <a:solidFill>
                <a:srgbClr val="FF009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748" name="Oval 18"/>
              <p:cNvSpPr>
                <a:spLocks noChangeArrowheads="1"/>
              </p:cNvSpPr>
              <p:nvPr/>
            </p:nvSpPr>
            <p:spPr bwMode="auto">
              <a:xfrm>
                <a:off x="722" y="2657"/>
                <a:ext cx="1157" cy="1166"/>
              </a:xfrm>
              <a:prstGeom prst="ellipse">
                <a:avLst/>
              </a:prstGeom>
              <a:solidFill>
                <a:srgbClr val="FF7F7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749" name="Oval 19"/>
              <p:cNvSpPr>
                <a:spLocks noChangeArrowheads="1"/>
              </p:cNvSpPr>
              <p:nvPr/>
            </p:nvSpPr>
            <p:spPr bwMode="auto">
              <a:xfrm>
                <a:off x="1316" y="2665"/>
                <a:ext cx="1158" cy="1166"/>
              </a:xfrm>
              <a:prstGeom prst="ellipse">
                <a:avLst/>
              </a:prstGeom>
              <a:solidFill>
                <a:srgbClr val="9F3FD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869" y="1758"/>
              <a:ext cx="1163" cy="1145"/>
              <a:chOff x="1031" y="2657"/>
              <a:chExt cx="1131" cy="1089"/>
            </a:xfrm>
          </p:grpSpPr>
          <p:sp>
            <p:nvSpPr>
              <p:cNvPr id="30743" name="Freeform 21"/>
              <p:cNvSpPr>
                <a:spLocks/>
              </p:cNvSpPr>
              <p:nvPr/>
            </p:nvSpPr>
            <p:spPr bwMode="auto">
              <a:xfrm>
                <a:off x="1327" y="2740"/>
                <a:ext cx="540" cy="447"/>
              </a:xfrm>
              <a:custGeom>
                <a:avLst/>
                <a:gdLst>
                  <a:gd name="T0" fmla="*/ 549 w 1081"/>
                  <a:gd name="T1" fmla="*/ 0 h 892"/>
                  <a:gd name="T2" fmla="*/ 518 w 1081"/>
                  <a:gd name="T3" fmla="*/ 19 h 892"/>
                  <a:gd name="T4" fmla="*/ 483 w 1081"/>
                  <a:gd name="T5" fmla="*/ 43 h 892"/>
                  <a:gd name="T6" fmla="*/ 445 w 1081"/>
                  <a:gd name="T7" fmla="*/ 70 h 892"/>
                  <a:gd name="T8" fmla="*/ 413 w 1081"/>
                  <a:gd name="T9" fmla="*/ 95 h 892"/>
                  <a:gd name="T10" fmla="*/ 380 w 1081"/>
                  <a:gd name="T11" fmla="*/ 124 h 892"/>
                  <a:gd name="T12" fmla="*/ 354 w 1081"/>
                  <a:gd name="T13" fmla="*/ 148 h 892"/>
                  <a:gd name="T14" fmla="*/ 321 w 1081"/>
                  <a:gd name="T15" fmla="*/ 179 h 892"/>
                  <a:gd name="T16" fmla="*/ 292 w 1081"/>
                  <a:gd name="T17" fmla="*/ 207 h 892"/>
                  <a:gd name="T18" fmla="*/ 257 w 1081"/>
                  <a:gd name="T19" fmla="*/ 247 h 892"/>
                  <a:gd name="T20" fmla="*/ 226 w 1081"/>
                  <a:gd name="T21" fmla="*/ 285 h 892"/>
                  <a:gd name="T22" fmla="*/ 199 w 1081"/>
                  <a:gd name="T23" fmla="*/ 317 h 892"/>
                  <a:gd name="T24" fmla="*/ 166 w 1081"/>
                  <a:gd name="T25" fmla="*/ 362 h 892"/>
                  <a:gd name="T26" fmla="*/ 140 w 1081"/>
                  <a:gd name="T27" fmla="*/ 400 h 892"/>
                  <a:gd name="T28" fmla="*/ 117 w 1081"/>
                  <a:gd name="T29" fmla="*/ 440 h 892"/>
                  <a:gd name="T30" fmla="*/ 93 w 1081"/>
                  <a:gd name="T31" fmla="*/ 483 h 892"/>
                  <a:gd name="T32" fmla="*/ 72 w 1081"/>
                  <a:gd name="T33" fmla="*/ 525 h 892"/>
                  <a:gd name="T34" fmla="*/ 50 w 1081"/>
                  <a:gd name="T35" fmla="*/ 578 h 892"/>
                  <a:gd name="T36" fmla="*/ 33 w 1081"/>
                  <a:gd name="T37" fmla="*/ 630 h 892"/>
                  <a:gd name="T38" fmla="*/ 17 w 1081"/>
                  <a:gd name="T39" fmla="*/ 680 h 892"/>
                  <a:gd name="T40" fmla="*/ 9 w 1081"/>
                  <a:gd name="T41" fmla="*/ 720 h 892"/>
                  <a:gd name="T42" fmla="*/ 0 w 1081"/>
                  <a:gd name="T43" fmla="*/ 754 h 892"/>
                  <a:gd name="T44" fmla="*/ 38 w 1081"/>
                  <a:gd name="T45" fmla="*/ 778 h 892"/>
                  <a:gd name="T46" fmla="*/ 85 w 1081"/>
                  <a:gd name="T47" fmla="*/ 797 h 892"/>
                  <a:gd name="T48" fmla="*/ 138 w 1081"/>
                  <a:gd name="T49" fmla="*/ 818 h 892"/>
                  <a:gd name="T50" fmla="*/ 197 w 1081"/>
                  <a:gd name="T51" fmla="*/ 837 h 892"/>
                  <a:gd name="T52" fmla="*/ 264 w 1081"/>
                  <a:gd name="T53" fmla="*/ 858 h 892"/>
                  <a:gd name="T54" fmla="*/ 330 w 1081"/>
                  <a:gd name="T55" fmla="*/ 872 h 892"/>
                  <a:gd name="T56" fmla="*/ 382 w 1081"/>
                  <a:gd name="T57" fmla="*/ 880 h 892"/>
                  <a:gd name="T58" fmla="*/ 437 w 1081"/>
                  <a:gd name="T59" fmla="*/ 887 h 892"/>
                  <a:gd name="T60" fmla="*/ 492 w 1081"/>
                  <a:gd name="T61" fmla="*/ 891 h 892"/>
                  <a:gd name="T62" fmla="*/ 540 w 1081"/>
                  <a:gd name="T63" fmla="*/ 892 h 892"/>
                  <a:gd name="T64" fmla="*/ 603 w 1081"/>
                  <a:gd name="T65" fmla="*/ 891 h 892"/>
                  <a:gd name="T66" fmla="*/ 666 w 1081"/>
                  <a:gd name="T67" fmla="*/ 882 h 892"/>
                  <a:gd name="T68" fmla="*/ 737 w 1081"/>
                  <a:gd name="T69" fmla="*/ 873 h 892"/>
                  <a:gd name="T70" fmla="*/ 798 w 1081"/>
                  <a:gd name="T71" fmla="*/ 861 h 892"/>
                  <a:gd name="T72" fmla="*/ 848 w 1081"/>
                  <a:gd name="T73" fmla="*/ 849 h 892"/>
                  <a:gd name="T74" fmla="*/ 901 w 1081"/>
                  <a:gd name="T75" fmla="*/ 832 h 892"/>
                  <a:gd name="T76" fmla="*/ 939 w 1081"/>
                  <a:gd name="T77" fmla="*/ 816 h 892"/>
                  <a:gd name="T78" fmla="*/ 981 w 1081"/>
                  <a:gd name="T79" fmla="*/ 801 h 892"/>
                  <a:gd name="T80" fmla="*/ 1019 w 1081"/>
                  <a:gd name="T81" fmla="*/ 785 h 892"/>
                  <a:gd name="T82" fmla="*/ 1060 w 1081"/>
                  <a:gd name="T83" fmla="*/ 765 h 892"/>
                  <a:gd name="T84" fmla="*/ 1081 w 1081"/>
                  <a:gd name="T85" fmla="*/ 752 h 892"/>
                  <a:gd name="T86" fmla="*/ 1074 w 1081"/>
                  <a:gd name="T87" fmla="*/ 709 h 892"/>
                  <a:gd name="T88" fmla="*/ 1062 w 1081"/>
                  <a:gd name="T89" fmla="*/ 666 h 892"/>
                  <a:gd name="T90" fmla="*/ 1048 w 1081"/>
                  <a:gd name="T91" fmla="*/ 621 h 892"/>
                  <a:gd name="T92" fmla="*/ 1026 w 1081"/>
                  <a:gd name="T93" fmla="*/ 563 h 892"/>
                  <a:gd name="T94" fmla="*/ 996 w 1081"/>
                  <a:gd name="T95" fmla="*/ 502 h 892"/>
                  <a:gd name="T96" fmla="*/ 962 w 1081"/>
                  <a:gd name="T97" fmla="*/ 436 h 892"/>
                  <a:gd name="T98" fmla="*/ 932 w 1081"/>
                  <a:gd name="T99" fmla="*/ 390 h 892"/>
                  <a:gd name="T100" fmla="*/ 901 w 1081"/>
                  <a:gd name="T101" fmla="*/ 340 h 892"/>
                  <a:gd name="T102" fmla="*/ 875 w 1081"/>
                  <a:gd name="T103" fmla="*/ 302 h 892"/>
                  <a:gd name="T104" fmla="*/ 836 w 1081"/>
                  <a:gd name="T105" fmla="*/ 252 h 892"/>
                  <a:gd name="T106" fmla="*/ 805 w 1081"/>
                  <a:gd name="T107" fmla="*/ 214 h 892"/>
                  <a:gd name="T108" fmla="*/ 770 w 1081"/>
                  <a:gd name="T109" fmla="*/ 179 h 892"/>
                  <a:gd name="T110" fmla="*/ 723 w 1081"/>
                  <a:gd name="T111" fmla="*/ 134 h 892"/>
                  <a:gd name="T112" fmla="*/ 691 w 1081"/>
                  <a:gd name="T113" fmla="*/ 105 h 892"/>
                  <a:gd name="T114" fmla="*/ 651 w 1081"/>
                  <a:gd name="T115" fmla="*/ 72 h 892"/>
                  <a:gd name="T116" fmla="*/ 601 w 1081"/>
                  <a:gd name="T117" fmla="*/ 34 h 892"/>
                  <a:gd name="T118" fmla="*/ 549 w 1081"/>
                  <a:gd name="T119" fmla="*/ 0 h 89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81"/>
                  <a:gd name="T181" fmla="*/ 0 h 892"/>
                  <a:gd name="T182" fmla="*/ 1081 w 1081"/>
                  <a:gd name="T183" fmla="*/ 892 h 892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81" h="892">
                    <a:moveTo>
                      <a:pt x="549" y="0"/>
                    </a:moveTo>
                    <a:lnTo>
                      <a:pt x="518" y="19"/>
                    </a:lnTo>
                    <a:lnTo>
                      <a:pt x="483" y="43"/>
                    </a:lnTo>
                    <a:lnTo>
                      <a:pt x="445" y="70"/>
                    </a:lnTo>
                    <a:lnTo>
                      <a:pt x="413" y="95"/>
                    </a:lnTo>
                    <a:lnTo>
                      <a:pt x="380" y="124"/>
                    </a:lnTo>
                    <a:lnTo>
                      <a:pt x="354" y="148"/>
                    </a:lnTo>
                    <a:lnTo>
                      <a:pt x="321" y="179"/>
                    </a:lnTo>
                    <a:lnTo>
                      <a:pt x="292" y="207"/>
                    </a:lnTo>
                    <a:lnTo>
                      <a:pt x="257" y="247"/>
                    </a:lnTo>
                    <a:lnTo>
                      <a:pt x="226" y="285"/>
                    </a:lnTo>
                    <a:lnTo>
                      <a:pt x="199" y="317"/>
                    </a:lnTo>
                    <a:lnTo>
                      <a:pt x="166" y="362"/>
                    </a:lnTo>
                    <a:lnTo>
                      <a:pt x="140" y="400"/>
                    </a:lnTo>
                    <a:lnTo>
                      <a:pt x="117" y="440"/>
                    </a:lnTo>
                    <a:lnTo>
                      <a:pt x="93" y="483"/>
                    </a:lnTo>
                    <a:lnTo>
                      <a:pt x="72" y="525"/>
                    </a:lnTo>
                    <a:lnTo>
                      <a:pt x="50" y="578"/>
                    </a:lnTo>
                    <a:lnTo>
                      <a:pt x="33" y="630"/>
                    </a:lnTo>
                    <a:lnTo>
                      <a:pt x="17" y="680"/>
                    </a:lnTo>
                    <a:lnTo>
                      <a:pt x="9" y="720"/>
                    </a:lnTo>
                    <a:lnTo>
                      <a:pt x="0" y="754"/>
                    </a:lnTo>
                    <a:lnTo>
                      <a:pt x="38" y="778"/>
                    </a:lnTo>
                    <a:lnTo>
                      <a:pt x="85" y="797"/>
                    </a:lnTo>
                    <a:lnTo>
                      <a:pt x="138" y="818"/>
                    </a:lnTo>
                    <a:lnTo>
                      <a:pt x="197" y="837"/>
                    </a:lnTo>
                    <a:lnTo>
                      <a:pt x="264" y="858"/>
                    </a:lnTo>
                    <a:lnTo>
                      <a:pt x="330" y="872"/>
                    </a:lnTo>
                    <a:lnTo>
                      <a:pt x="382" y="880"/>
                    </a:lnTo>
                    <a:lnTo>
                      <a:pt x="437" y="887"/>
                    </a:lnTo>
                    <a:lnTo>
                      <a:pt x="492" y="891"/>
                    </a:lnTo>
                    <a:lnTo>
                      <a:pt x="540" y="892"/>
                    </a:lnTo>
                    <a:lnTo>
                      <a:pt x="603" y="891"/>
                    </a:lnTo>
                    <a:lnTo>
                      <a:pt x="666" y="882"/>
                    </a:lnTo>
                    <a:lnTo>
                      <a:pt x="737" y="873"/>
                    </a:lnTo>
                    <a:lnTo>
                      <a:pt x="798" y="861"/>
                    </a:lnTo>
                    <a:lnTo>
                      <a:pt x="848" y="849"/>
                    </a:lnTo>
                    <a:lnTo>
                      <a:pt x="901" y="832"/>
                    </a:lnTo>
                    <a:lnTo>
                      <a:pt x="939" y="816"/>
                    </a:lnTo>
                    <a:lnTo>
                      <a:pt x="981" y="801"/>
                    </a:lnTo>
                    <a:lnTo>
                      <a:pt x="1019" y="785"/>
                    </a:lnTo>
                    <a:lnTo>
                      <a:pt x="1060" y="765"/>
                    </a:lnTo>
                    <a:lnTo>
                      <a:pt x="1081" y="752"/>
                    </a:lnTo>
                    <a:lnTo>
                      <a:pt x="1074" y="709"/>
                    </a:lnTo>
                    <a:lnTo>
                      <a:pt x="1062" y="666"/>
                    </a:lnTo>
                    <a:lnTo>
                      <a:pt x="1048" y="621"/>
                    </a:lnTo>
                    <a:lnTo>
                      <a:pt x="1026" y="563"/>
                    </a:lnTo>
                    <a:lnTo>
                      <a:pt x="996" y="502"/>
                    </a:lnTo>
                    <a:lnTo>
                      <a:pt x="962" y="436"/>
                    </a:lnTo>
                    <a:lnTo>
                      <a:pt x="932" y="390"/>
                    </a:lnTo>
                    <a:lnTo>
                      <a:pt x="901" y="340"/>
                    </a:lnTo>
                    <a:lnTo>
                      <a:pt x="875" y="302"/>
                    </a:lnTo>
                    <a:lnTo>
                      <a:pt x="836" y="252"/>
                    </a:lnTo>
                    <a:lnTo>
                      <a:pt x="805" y="214"/>
                    </a:lnTo>
                    <a:lnTo>
                      <a:pt x="770" y="179"/>
                    </a:lnTo>
                    <a:lnTo>
                      <a:pt x="723" y="134"/>
                    </a:lnTo>
                    <a:lnTo>
                      <a:pt x="691" y="105"/>
                    </a:lnTo>
                    <a:lnTo>
                      <a:pt x="651" y="72"/>
                    </a:lnTo>
                    <a:lnTo>
                      <a:pt x="601" y="34"/>
                    </a:lnTo>
                    <a:lnTo>
                      <a:pt x="549" y="0"/>
                    </a:lnTo>
                    <a:close/>
                  </a:path>
                </a:pathLst>
              </a:custGeom>
              <a:solidFill>
                <a:srgbClr val="8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744" name="Freeform 22"/>
              <p:cNvSpPr>
                <a:spLocks/>
              </p:cNvSpPr>
              <p:nvPr/>
            </p:nvSpPr>
            <p:spPr bwMode="auto">
              <a:xfrm>
                <a:off x="1031" y="2657"/>
                <a:ext cx="573" cy="461"/>
              </a:xfrm>
              <a:custGeom>
                <a:avLst/>
                <a:gdLst>
                  <a:gd name="T0" fmla="*/ 26 w 1146"/>
                  <a:gd name="T1" fmla="*/ 121 h 924"/>
                  <a:gd name="T2" fmla="*/ 121 w 1146"/>
                  <a:gd name="T3" fmla="*/ 80 h 924"/>
                  <a:gd name="T4" fmla="*/ 202 w 1146"/>
                  <a:gd name="T5" fmla="*/ 49 h 924"/>
                  <a:gd name="T6" fmla="*/ 304 w 1146"/>
                  <a:gd name="T7" fmla="*/ 24 h 924"/>
                  <a:gd name="T8" fmla="*/ 397 w 1146"/>
                  <a:gd name="T9" fmla="*/ 9 h 924"/>
                  <a:gd name="T10" fmla="*/ 488 w 1146"/>
                  <a:gd name="T11" fmla="*/ 0 h 924"/>
                  <a:gd name="T12" fmla="*/ 587 w 1146"/>
                  <a:gd name="T13" fmla="*/ 0 h 924"/>
                  <a:gd name="T14" fmla="*/ 697 w 1146"/>
                  <a:gd name="T15" fmla="*/ 11 h 924"/>
                  <a:gd name="T16" fmla="*/ 785 w 1146"/>
                  <a:gd name="T17" fmla="*/ 26 h 924"/>
                  <a:gd name="T18" fmla="*/ 880 w 1146"/>
                  <a:gd name="T19" fmla="*/ 50 h 924"/>
                  <a:gd name="T20" fmla="*/ 972 w 1146"/>
                  <a:gd name="T21" fmla="*/ 86 h 924"/>
                  <a:gd name="T22" fmla="*/ 1067 w 1146"/>
                  <a:gd name="T23" fmla="*/ 126 h 924"/>
                  <a:gd name="T24" fmla="*/ 1146 w 1146"/>
                  <a:gd name="T25" fmla="*/ 168 h 924"/>
                  <a:gd name="T26" fmla="*/ 1084 w 1146"/>
                  <a:gd name="T27" fmla="*/ 206 h 924"/>
                  <a:gd name="T28" fmla="*/ 1025 w 1146"/>
                  <a:gd name="T29" fmla="*/ 249 h 924"/>
                  <a:gd name="T30" fmla="*/ 974 w 1146"/>
                  <a:gd name="T31" fmla="*/ 294 h 924"/>
                  <a:gd name="T32" fmla="*/ 920 w 1146"/>
                  <a:gd name="T33" fmla="*/ 344 h 924"/>
                  <a:gd name="T34" fmla="*/ 858 w 1146"/>
                  <a:gd name="T35" fmla="*/ 406 h 924"/>
                  <a:gd name="T36" fmla="*/ 815 w 1146"/>
                  <a:gd name="T37" fmla="*/ 456 h 924"/>
                  <a:gd name="T38" fmla="*/ 765 w 1146"/>
                  <a:gd name="T39" fmla="*/ 523 h 924"/>
                  <a:gd name="T40" fmla="*/ 709 w 1146"/>
                  <a:gd name="T41" fmla="*/ 611 h 924"/>
                  <a:gd name="T42" fmla="*/ 668 w 1146"/>
                  <a:gd name="T43" fmla="*/ 687 h 924"/>
                  <a:gd name="T44" fmla="*/ 628 w 1146"/>
                  <a:gd name="T45" fmla="*/ 791 h 924"/>
                  <a:gd name="T46" fmla="*/ 606 w 1146"/>
                  <a:gd name="T47" fmla="*/ 860 h 924"/>
                  <a:gd name="T48" fmla="*/ 594 w 1146"/>
                  <a:gd name="T49" fmla="*/ 924 h 924"/>
                  <a:gd name="T50" fmla="*/ 523 w 1146"/>
                  <a:gd name="T51" fmla="*/ 884 h 924"/>
                  <a:gd name="T52" fmla="*/ 457 w 1146"/>
                  <a:gd name="T53" fmla="*/ 839 h 924"/>
                  <a:gd name="T54" fmla="*/ 376 w 1146"/>
                  <a:gd name="T55" fmla="*/ 781 h 924"/>
                  <a:gd name="T56" fmla="*/ 290 w 1146"/>
                  <a:gd name="T57" fmla="*/ 701 h 924"/>
                  <a:gd name="T58" fmla="*/ 229 w 1146"/>
                  <a:gd name="T59" fmla="*/ 630 h 924"/>
                  <a:gd name="T60" fmla="*/ 171 w 1146"/>
                  <a:gd name="T61" fmla="*/ 551 h 924"/>
                  <a:gd name="T62" fmla="*/ 117 w 1146"/>
                  <a:gd name="T63" fmla="*/ 463 h 924"/>
                  <a:gd name="T64" fmla="*/ 69 w 1146"/>
                  <a:gd name="T65" fmla="*/ 366 h 924"/>
                  <a:gd name="T66" fmla="*/ 34 w 1146"/>
                  <a:gd name="T67" fmla="*/ 276 h 924"/>
                  <a:gd name="T68" fmla="*/ 10 w 1146"/>
                  <a:gd name="T69" fmla="*/ 197 h 924"/>
                  <a:gd name="T70" fmla="*/ 0 w 1146"/>
                  <a:gd name="T71" fmla="*/ 130 h 92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146"/>
                  <a:gd name="T109" fmla="*/ 0 h 924"/>
                  <a:gd name="T110" fmla="*/ 1146 w 1146"/>
                  <a:gd name="T111" fmla="*/ 924 h 92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146" h="924">
                    <a:moveTo>
                      <a:pt x="3" y="133"/>
                    </a:moveTo>
                    <a:lnTo>
                      <a:pt x="26" y="121"/>
                    </a:lnTo>
                    <a:lnTo>
                      <a:pt x="72" y="97"/>
                    </a:lnTo>
                    <a:lnTo>
                      <a:pt x="121" y="80"/>
                    </a:lnTo>
                    <a:lnTo>
                      <a:pt x="155" y="64"/>
                    </a:lnTo>
                    <a:lnTo>
                      <a:pt x="202" y="49"/>
                    </a:lnTo>
                    <a:lnTo>
                      <a:pt x="255" y="35"/>
                    </a:lnTo>
                    <a:lnTo>
                      <a:pt x="304" y="24"/>
                    </a:lnTo>
                    <a:lnTo>
                      <a:pt x="352" y="16"/>
                    </a:lnTo>
                    <a:lnTo>
                      <a:pt x="397" y="9"/>
                    </a:lnTo>
                    <a:lnTo>
                      <a:pt x="442" y="5"/>
                    </a:lnTo>
                    <a:lnTo>
                      <a:pt x="488" y="0"/>
                    </a:lnTo>
                    <a:lnTo>
                      <a:pt x="538" y="0"/>
                    </a:lnTo>
                    <a:lnTo>
                      <a:pt x="587" y="0"/>
                    </a:lnTo>
                    <a:lnTo>
                      <a:pt x="640" y="5"/>
                    </a:lnTo>
                    <a:lnTo>
                      <a:pt x="697" y="11"/>
                    </a:lnTo>
                    <a:lnTo>
                      <a:pt x="740" y="17"/>
                    </a:lnTo>
                    <a:lnTo>
                      <a:pt x="785" y="26"/>
                    </a:lnTo>
                    <a:lnTo>
                      <a:pt x="834" y="38"/>
                    </a:lnTo>
                    <a:lnTo>
                      <a:pt x="880" y="50"/>
                    </a:lnTo>
                    <a:lnTo>
                      <a:pt x="923" y="66"/>
                    </a:lnTo>
                    <a:lnTo>
                      <a:pt x="972" y="86"/>
                    </a:lnTo>
                    <a:lnTo>
                      <a:pt x="1018" y="104"/>
                    </a:lnTo>
                    <a:lnTo>
                      <a:pt x="1067" y="126"/>
                    </a:lnTo>
                    <a:lnTo>
                      <a:pt x="1105" y="143"/>
                    </a:lnTo>
                    <a:lnTo>
                      <a:pt x="1146" y="168"/>
                    </a:lnTo>
                    <a:lnTo>
                      <a:pt x="1117" y="183"/>
                    </a:lnTo>
                    <a:lnTo>
                      <a:pt x="1084" y="206"/>
                    </a:lnTo>
                    <a:lnTo>
                      <a:pt x="1056" y="230"/>
                    </a:lnTo>
                    <a:lnTo>
                      <a:pt x="1025" y="249"/>
                    </a:lnTo>
                    <a:lnTo>
                      <a:pt x="1005" y="264"/>
                    </a:lnTo>
                    <a:lnTo>
                      <a:pt x="974" y="294"/>
                    </a:lnTo>
                    <a:lnTo>
                      <a:pt x="946" y="320"/>
                    </a:lnTo>
                    <a:lnTo>
                      <a:pt x="920" y="344"/>
                    </a:lnTo>
                    <a:lnTo>
                      <a:pt x="891" y="373"/>
                    </a:lnTo>
                    <a:lnTo>
                      <a:pt x="858" y="406"/>
                    </a:lnTo>
                    <a:lnTo>
                      <a:pt x="835" y="432"/>
                    </a:lnTo>
                    <a:lnTo>
                      <a:pt x="815" y="456"/>
                    </a:lnTo>
                    <a:lnTo>
                      <a:pt x="791" y="487"/>
                    </a:lnTo>
                    <a:lnTo>
                      <a:pt x="765" y="523"/>
                    </a:lnTo>
                    <a:lnTo>
                      <a:pt x="737" y="563"/>
                    </a:lnTo>
                    <a:lnTo>
                      <a:pt x="709" y="611"/>
                    </a:lnTo>
                    <a:lnTo>
                      <a:pt x="689" y="648"/>
                    </a:lnTo>
                    <a:lnTo>
                      <a:pt x="668" y="687"/>
                    </a:lnTo>
                    <a:lnTo>
                      <a:pt x="649" y="734"/>
                    </a:lnTo>
                    <a:lnTo>
                      <a:pt x="628" y="791"/>
                    </a:lnTo>
                    <a:lnTo>
                      <a:pt x="616" y="831"/>
                    </a:lnTo>
                    <a:lnTo>
                      <a:pt x="606" y="860"/>
                    </a:lnTo>
                    <a:lnTo>
                      <a:pt x="597" y="896"/>
                    </a:lnTo>
                    <a:lnTo>
                      <a:pt x="594" y="924"/>
                    </a:lnTo>
                    <a:lnTo>
                      <a:pt x="563" y="908"/>
                    </a:lnTo>
                    <a:lnTo>
                      <a:pt x="523" y="884"/>
                    </a:lnTo>
                    <a:lnTo>
                      <a:pt x="492" y="865"/>
                    </a:lnTo>
                    <a:lnTo>
                      <a:pt x="457" y="839"/>
                    </a:lnTo>
                    <a:lnTo>
                      <a:pt x="424" y="819"/>
                    </a:lnTo>
                    <a:lnTo>
                      <a:pt x="376" y="781"/>
                    </a:lnTo>
                    <a:lnTo>
                      <a:pt x="328" y="736"/>
                    </a:lnTo>
                    <a:lnTo>
                      <a:pt x="290" y="701"/>
                    </a:lnTo>
                    <a:lnTo>
                      <a:pt x="260" y="670"/>
                    </a:lnTo>
                    <a:lnTo>
                      <a:pt x="229" y="630"/>
                    </a:lnTo>
                    <a:lnTo>
                      <a:pt x="198" y="591"/>
                    </a:lnTo>
                    <a:lnTo>
                      <a:pt x="171" y="551"/>
                    </a:lnTo>
                    <a:lnTo>
                      <a:pt x="145" y="510"/>
                    </a:lnTo>
                    <a:lnTo>
                      <a:pt x="117" y="463"/>
                    </a:lnTo>
                    <a:lnTo>
                      <a:pt x="93" y="416"/>
                    </a:lnTo>
                    <a:lnTo>
                      <a:pt x="69" y="366"/>
                    </a:lnTo>
                    <a:lnTo>
                      <a:pt x="50" y="323"/>
                    </a:lnTo>
                    <a:lnTo>
                      <a:pt x="34" y="276"/>
                    </a:lnTo>
                    <a:lnTo>
                      <a:pt x="20" y="233"/>
                    </a:lnTo>
                    <a:lnTo>
                      <a:pt x="10" y="197"/>
                    </a:lnTo>
                    <a:lnTo>
                      <a:pt x="3" y="168"/>
                    </a:lnTo>
                    <a:lnTo>
                      <a:pt x="0" y="130"/>
                    </a:lnTo>
                    <a:lnTo>
                      <a:pt x="3" y="133"/>
                    </a:lnTo>
                    <a:close/>
                  </a:path>
                </a:pathLst>
              </a:custGeom>
              <a:solidFill>
                <a:srgbClr val="DF3F5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745" name="Freeform 23"/>
              <p:cNvSpPr>
                <a:spLocks/>
              </p:cNvSpPr>
              <p:nvPr/>
            </p:nvSpPr>
            <p:spPr bwMode="auto">
              <a:xfrm>
                <a:off x="1601" y="2657"/>
                <a:ext cx="561" cy="463"/>
              </a:xfrm>
              <a:custGeom>
                <a:avLst/>
                <a:gdLst>
                  <a:gd name="T0" fmla="*/ 1123 w 1123"/>
                  <a:gd name="T1" fmla="*/ 143 h 925"/>
                  <a:gd name="T2" fmla="*/ 1048 w 1123"/>
                  <a:gd name="T3" fmla="*/ 97 h 925"/>
                  <a:gd name="T4" fmla="*/ 959 w 1123"/>
                  <a:gd name="T5" fmla="*/ 62 h 925"/>
                  <a:gd name="T6" fmla="*/ 865 w 1123"/>
                  <a:gd name="T7" fmla="*/ 33 h 925"/>
                  <a:gd name="T8" fmla="*/ 770 w 1123"/>
                  <a:gd name="T9" fmla="*/ 15 h 925"/>
                  <a:gd name="T10" fmla="*/ 686 w 1123"/>
                  <a:gd name="T11" fmla="*/ 5 h 925"/>
                  <a:gd name="T12" fmla="*/ 587 w 1123"/>
                  <a:gd name="T13" fmla="*/ 0 h 925"/>
                  <a:gd name="T14" fmla="*/ 486 w 1123"/>
                  <a:gd name="T15" fmla="*/ 5 h 925"/>
                  <a:gd name="T16" fmla="*/ 382 w 1123"/>
                  <a:gd name="T17" fmla="*/ 17 h 925"/>
                  <a:gd name="T18" fmla="*/ 290 w 1123"/>
                  <a:gd name="T19" fmla="*/ 38 h 925"/>
                  <a:gd name="T20" fmla="*/ 195 w 1123"/>
                  <a:gd name="T21" fmla="*/ 69 h 925"/>
                  <a:gd name="T22" fmla="*/ 94 w 1123"/>
                  <a:gd name="T23" fmla="*/ 110 h 925"/>
                  <a:gd name="T24" fmla="*/ 18 w 1123"/>
                  <a:gd name="T25" fmla="*/ 150 h 925"/>
                  <a:gd name="T26" fmla="*/ 24 w 1123"/>
                  <a:gd name="T27" fmla="*/ 183 h 925"/>
                  <a:gd name="T28" fmla="*/ 71 w 1123"/>
                  <a:gd name="T29" fmla="*/ 216 h 925"/>
                  <a:gd name="T30" fmla="*/ 114 w 1123"/>
                  <a:gd name="T31" fmla="*/ 250 h 925"/>
                  <a:gd name="T32" fmla="*/ 176 w 1123"/>
                  <a:gd name="T33" fmla="*/ 305 h 925"/>
                  <a:gd name="T34" fmla="*/ 240 w 1123"/>
                  <a:gd name="T35" fmla="*/ 364 h 925"/>
                  <a:gd name="T36" fmla="*/ 290 w 1123"/>
                  <a:gd name="T37" fmla="*/ 421 h 925"/>
                  <a:gd name="T38" fmla="*/ 337 w 1123"/>
                  <a:gd name="T39" fmla="*/ 482 h 925"/>
                  <a:gd name="T40" fmla="*/ 389 w 1123"/>
                  <a:gd name="T41" fmla="*/ 561 h 925"/>
                  <a:gd name="T42" fmla="*/ 437 w 1123"/>
                  <a:gd name="T43" fmla="*/ 646 h 925"/>
                  <a:gd name="T44" fmla="*/ 479 w 1123"/>
                  <a:gd name="T45" fmla="*/ 732 h 925"/>
                  <a:gd name="T46" fmla="*/ 511 w 1123"/>
                  <a:gd name="T47" fmla="*/ 823 h 925"/>
                  <a:gd name="T48" fmla="*/ 529 w 1123"/>
                  <a:gd name="T49" fmla="*/ 903 h 925"/>
                  <a:gd name="T50" fmla="*/ 567 w 1123"/>
                  <a:gd name="T51" fmla="*/ 906 h 925"/>
                  <a:gd name="T52" fmla="*/ 637 w 1123"/>
                  <a:gd name="T53" fmla="*/ 863 h 925"/>
                  <a:gd name="T54" fmla="*/ 705 w 1123"/>
                  <a:gd name="T55" fmla="*/ 817 h 925"/>
                  <a:gd name="T56" fmla="*/ 802 w 1123"/>
                  <a:gd name="T57" fmla="*/ 734 h 925"/>
                  <a:gd name="T58" fmla="*/ 867 w 1123"/>
                  <a:gd name="T59" fmla="*/ 666 h 925"/>
                  <a:gd name="T60" fmla="*/ 928 w 1123"/>
                  <a:gd name="T61" fmla="*/ 589 h 925"/>
                  <a:gd name="T62" fmla="*/ 983 w 1123"/>
                  <a:gd name="T63" fmla="*/ 508 h 925"/>
                  <a:gd name="T64" fmla="*/ 1035 w 1123"/>
                  <a:gd name="T65" fmla="*/ 414 h 925"/>
                  <a:gd name="T66" fmla="*/ 1078 w 1123"/>
                  <a:gd name="T67" fmla="*/ 324 h 925"/>
                  <a:gd name="T68" fmla="*/ 1107 w 1123"/>
                  <a:gd name="T69" fmla="*/ 223 h 925"/>
                  <a:gd name="T70" fmla="*/ 1123 w 1123"/>
                  <a:gd name="T71" fmla="*/ 160 h 92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123"/>
                  <a:gd name="T109" fmla="*/ 0 h 925"/>
                  <a:gd name="T110" fmla="*/ 1123 w 1123"/>
                  <a:gd name="T111" fmla="*/ 925 h 92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123" h="925">
                    <a:moveTo>
                      <a:pt x="1123" y="160"/>
                    </a:moveTo>
                    <a:lnTo>
                      <a:pt x="1123" y="143"/>
                    </a:lnTo>
                    <a:lnTo>
                      <a:pt x="1086" y="119"/>
                    </a:lnTo>
                    <a:lnTo>
                      <a:pt x="1048" y="97"/>
                    </a:lnTo>
                    <a:lnTo>
                      <a:pt x="1005" y="78"/>
                    </a:lnTo>
                    <a:lnTo>
                      <a:pt x="959" y="62"/>
                    </a:lnTo>
                    <a:lnTo>
                      <a:pt x="912" y="47"/>
                    </a:lnTo>
                    <a:lnTo>
                      <a:pt x="865" y="33"/>
                    </a:lnTo>
                    <a:lnTo>
                      <a:pt x="815" y="22"/>
                    </a:lnTo>
                    <a:lnTo>
                      <a:pt x="770" y="15"/>
                    </a:lnTo>
                    <a:lnTo>
                      <a:pt x="727" y="9"/>
                    </a:lnTo>
                    <a:lnTo>
                      <a:pt x="686" y="5"/>
                    </a:lnTo>
                    <a:lnTo>
                      <a:pt x="641" y="3"/>
                    </a:lnTo>
                    <a:lnTo>
                      <a:pt x="587" y="0"/>
                    </a:lnTo>
                    <a:lnTo>
                      <a:pt x="537" y="3"/>
                    </a:lnTo>
                    <a:lnTo>
                      <a:pt x="486" y="5"/>
                    </a:lnTo>
                    <a:lnTo>
                      <a:pt x="439" y="9"/>
                    </a:lnTo>
                    <a:lnTo>
                      <a:pt x="382" y="17"/>
                    </a:lnTo>
                    <a:lnTo>
                      <a:pt x="337" y="28"/>
                    </a:lnTo>
                    <a:lnTo>
                      <a:pt x="290" y="38"/>
                    </a:lnTo>
                    <a:lnTo>
                      <a:pt x="244" y="52"/>
                    </a:lnTo>
                    <a:lnTo>
                      <a:pt x="195" y="69"/>
                    </a:lnTo>
                    <a:lnTo>
                      <a:pt x="144" y="88"/>
                    </a:lnTo>
                    <a:lnTo>
                      <a:pt x="94" y="110"/>
                    </a:lnTo>
                    <a:lnTo>
                      <a:pt x="57" y="128"/>
                    </a:lnTo>
                    <a:lnTo>
                      <a:pt x="18" y="150"/>
                    </a:lnTo>
                    <a:lnTo>
                      <a:pt x="0" y="167"/>
                    </a:lnTo>
                    <a:lnTo>
                      <a:pt x="24" y="183"/>
                    </a:lnTo>
                    <a:lnTo>
                      <a:pt x="49" y="200"/>
                    </a:lnTo>
                    <a:lnTo>
                      <a:pt x="71" y="216"/>
                    </a:lnTo>
                    <a:lnTo>
                      <a:pt x="94" y="233"/>
                    </a:lnTo>
                    <a:lnTo>
                      <a:pt x="114" y="250"/>
                    </a:lnTo>
                    <a:lnTo>
                      <a:pt x="152" y="281"/>
                    </a:lnTo>
                    <a:lnTo>
                      <a:pt x="176" y="305"/>
                    </a:lnTo>
                    <a:lnTo>
                      <a:pt x="208" y="331"/>
                    </a:lnTo>
                    <a:lnTo>
                      <a:pt x="240" y="364"/>
                    </a:lnTo>
                    <a:lnTo>
                      <a:pt x="266" y="390"/>
                    </a:lnTo>
                    <a:lnTo>
                      <a:pt x="290" y="421"/>
                    </a:lnTo>
                    <a:lnTo>
                      <a:pt x="316" y="452"/>
                    </a:lnTo>
                    <a:lnTo>
                      <a:pt x="337" y="482"/>
                    </a:lnTo>
                    <a:lnTo>
                      <a:pt x="361" y="518"/>
                    </a:lnTo>
                    <a:lnTo>
                      <a:pt x="389" y="561"/>
                    </a:lnTo>
                    <a:lnTo>
                      <a:pt x="416" y="609"/>
                    </a:lnTo>
                    <a:lnTo>
                      <a:pt x="437" y="646"/>
                    </a:lnTo>
                    <a:lnTo>
                      <a:pt x="456" y="685"/>
                    </a:lnTo>
                    <a:lnTo>
                      <a:pt x="479" y="732"/>
                    </a:lnTo>
                    <a:lnTo>
                      <a:pt x="496" y="780"/>
                    </a:lnTo>
                    <a:lnTo>
                      <a:pt x="511" y="823"/>
                    </a:lnTo>
                    <a:lnTo>
                      <a:pt x="525" y="867"/>
                    </a:lnTo>
                    <a:lnTo>
                      <a:pt x="529" y="903"/>
                    </a:lnTo>
                    <a:lnTo>
                      <a:pt x="530" y="925"/>
                    </a:lnTo>
                    <a:lnTo>
                      <a:pt x="567" y="906"/>
                    </a:lnTo>
                    <a:lnTo>
                      <a:pt x="606" y="882"/>
                    </a:lnTo>
                    <a:lnTo>
                      <a:pt x="637" y="863"/>
                    </a:lnTo>
                    <a:lnTo>
                      <a:pt x="672" y="837"/>
                    </a:lnTo>
                    <a:lnTo>
                      <a:pt x="705" y="817"/>
                    </a:lnTo>
                    <a:lnTo>
                      <a:pt x="753" y="779"/>
                    </a:lnTo>
                    <a:lnTo>
                      <a:pt x="802" y="734"/>
                    </a:lnTo>
                    <a:lnTo>
                      <a:pt x="840" y="699"/>
                    </a:lnTo>
                    <a:lnTo>
                      <a:pt x="867" y="666"/>
                    </a:lnTo>
                    <a:lnTo>
                      <a:pt x="898" y="628"/>
                    </a:lnTo>
                    <a:lnTo>
                      <a:pt x="928" y="589"/>
                    </a:lnTo>
                    <a:lnTo>
                      <a:pt x="957" y="549"/>
                    </a:lnTo>
                    <a:lnTo>
                      <a:pt x="983" y="508"/>
                    </a:lnTo>
                    <a:lnTo>
                      <a:pt x="1010" y="461"/>
                    </a:lnTo>
                    <a:lnTo>
                      <a:pt x="1035" y="414"/>
                    </a:lnTo>
                    <a:lnTo>
                      <a:pt x="1059" y="366"/>
                    </a:lnTo>
                    <a:lnTo>
                      <a:pt x="1078" y="324"/>
                    </a:lnTo>
                    <a:lnTo>
                      <a:pt x="1093" y="274"/>
                    </a:lnTo>
                    <a:lnTo>
                      <a:pt x="1107" y="223"/>
                    </a:lnTo>
                    <a:lnTo>
                      <a:pt x="1123" y="159"/>
                    </a:lnTo>
                    <a:lnTo>
                      <a:pt x="1123" y="160"/>
                    </a:lnTo>
                    <a:close/>
                  </a:path>
                </a:pathLst>
              </a:custGeom>
              <a:solidFill>
                <a:srgbClr val="DF3F9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746" name="Freeform 24"/>
              <p:cNvSpPr>
                <a:spLocks/>
              </p:cNvSpPr>
              <p:nvPr/>
            </p:nvSpPr>
            <p:spPr bwMode="auto">
              <a:xfrm>
                <a:off x="1315" y="3118"/>
                <a:ext cx="565" cy="628"/>
              </a:xfrm>
              <a:custGeom>
                <a:avLst/>
                <a:gdLst>
                  <a:gd name="T0" fmla="*/ 57 w 1129"/>
                  <a:gd name="T1" fmla="*/ 23 h 1257"/>
                  <a:gd name="T2" fmla="*/ 122 w 1129"/>
                  <a:gd name="T3" fmla="*/ 50 h 1257"/>
                  <a:gd name="T4" fmla="*/ 212 w 1129"/>
                  <a:gd name="T5" fmla="*/ 81 h 1257"/>
                  <a:gd name="T6" fmla="*/ 305 w 1129"/>
                  <a:gd name="T7" fmla="*/ 105 h 1257"/>
                  <a:gd name="T8" fmla="*/ 406 w 1129"/>
                  <a:gd name="T9" fmla="*/ 126 h 1257"/>
                  <a:gd name="T10" fmla="*/ 525 w 1129"/>
                  <a:gd name="T11" fmla="*/ 138 h 1257"/>
                  <a:gd name="T12" fmla="*/ 644 w 1129"/>
                  <a:gd name="T13" fmla="*/ 138 h 1257"/>
                  <a:gd name="T14" fmla="*/ 772 w 1129"/>
                  <a:gd name="T15" fmla="*/ 119 h 1257"/>
                  <a:gd name="T16" fmla="*/ 861 w 1129"/>
                  <a:gd name="T17" fmla="*/ 99 h 1257"/>
                  <a:gd name="T18" fmla="*/ 939 w 1129"/>
                  <a:gd name="T19" fmla="*/ 73 h 1257"/>
                  <a:gd name="T20" fmla="*/ 1020 w 1129"/>
                  <a:gd name="T21" fmla="*/ 40 h 1257"/>
                  <a:gd name="T22" fmla="*/ 1081 w 1129"/>
                  <a:gd name="T23" fmla="*/ 14 h 1257"/>
                  <a:gd name="T24" fmla="*/ 1110 w 1129"/>
                  <a:gd name="T25" fmla="*/ 35 h 1257"/>
                  <a:gd name="T26" fmla="*/ 1117 w 1129"/>
                  <a:gd name="T27" fmla="*/ 99 h 1257"/>
                  <a:gd name="T28" fmla="*/ 1126 w 1129"/>
                  <a:gd name="T29" fmla="*/ 194 h 1257"/>
                  <a:gd name="T30" fmla="*/ 1129 w 1129"/>
                  <a:gd name="T31" fmla="*/ 264 h 1257"/>
                  <a:gd name="T32" fmla="*/ 1122 w 1129"/>
                  <a:gd name="T33" fmla="*/ 358 h 1257"/>
                  <a:gd name="T34" fmla="*/ 1108 w 1129"/>
                  <a:gd name="T35" fmla="*/ 458 h 1257"/>
                  <a:gd name="T36" fmla="*/ 1084 w 1129"/>
                  <a:gd name="T37" fmla="*/ 568 h 1257"/>
                  <a:gd name="T38" fmla="*/ 1050 w 1129"/>
                  <a:gd name="T39" fmla="*/ 668 h 1257"/>
                  <a:gd name="T40" fmla="*/ 1008 w 1129"/>
                  <a:gd name="T41" fmla="*/ 763 h 1257"/>
                  <a:gd name="T42" fmla="*/ 960 w 1129"/>
                  <a:gd name="T43" fmla="*/ 851 h 1257"/>
                  <a:gd name="T44" fmla="*/ 899 w 1129"/>
                  <a:gd name="T45" fmla="*/ 943 h 1257"/>
                  <a:gd name="T46" fmla="*/ 825 w 1129"/>
                  <a:gd name="T47" fmla="*/ 1034 h 1257"/>
                  <a:gd name="T48" fmla="*/ 741 w 1129"/>
                  <a:gd name="T49" fmla="*/ 1117 h 1257"/>
                  <a:gd name="T50" fmla="*/ 659 w 1129"/>
                  <a:gd name="T51" fmla="*/ 1185 h 1257"/>
                  <a:gd name="T52" fmla="*/ 587 w 1129"/>
                  <a:gd name="T53" fmla="*/ 1235 h 1257"/>
                  <a:gd name="T54" fmla="*/ 523 w 1129"/>
                  <a:gd name="T55" fmla="*/ 1236 h 1257"/>
                  <a:gd name="T56" fmla="*/ 452 w 1129"/>
                  <a:gd name="T57" fmla="*/ 1186 h 1257"/>
                  <a:gd name="T58" fmla="*/ 385 w 1129"/>
                  <a:gd name="T59" fmla="*/ 1131 h 1257"/>
                  <a:gd name="T60" fmla="*/ 316 w 1129"/>
                  <a:gd name="T61" fmla="*/ 1066 h 1257"/>
                  <a:gd name="T62" fmla="*/ 235 w 1129"/>
                  <a:gd name="T63" fmla="*/ 964 h 1257"/>
                  <a:gd name="T64" fmla="*/ 174 w 1129"/>
                  <a:gd name="T65" fmla="*/ 879 h 1257"/>
                  <a:gd name="T66" fmla="*/ 122 w 1129"/>
                  <a:gd name="T67" fmla="*/ 786 h 1257"/>
                  <a:gd name="T68" fmla="*/ 77 w 1129"/>
                  <a:gd name="T69" fmla="*/ 684 h 1257"/>
                  <a:gd name="T70" fmla="*/ 43 w 1129"/>
                  <a:gd name="T71" fmla="*/ 579 h 1257"/>
                  <a:gd name="T72" fmla="*/ 17 w 1129"/>
                  <a:gd name="T73" fmla="*/ 473 h 1257"/>
                  <a:gd name="T74" fmla="*/ 1 w 1129"/>
                  <a:gd name="T75" fmla="*/ 358 h 1257"/>
                  <a:gd name="T76" fmla="*/ 0 w 1129"/>
                  <a:gd name="T77" fmla="*/ 242 h 1257"/>
                  <a:gd name="T78" fmla="*/ 5 w 1129"/>
                  <a:gd name="T79" fmla="*/ 128 h 1257"/>
                  <a:gd name="T80" fmla="*/ 19 w 1129"/>
                  <a:gd name="T81" fmla="*/ 33 h 125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129"/>
                  <a:gd name="T124" fmla="*/ 0 h 1257"/>
                  <a:gd name="T125" fmla="*/ 1129 w 1129"/>
                  <a:gd name="T126" fmla="*/ 1257 h 125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129" h="1257">
                    <a:moveTo>
                      <a:pt x="26" y="2"/>
                    </a:moveTo>
                    <a:lnTo>
                      <a:pt x="57" y="23"/>
                    </a:lnTo>
                    <a:lnTo>
                      <a:pt x="91" y="38"/>
                    </a:lnTo>
                    <a:lnTo>
                      <a:pt x="122" y="50"/>
                    </a:lnTo>
                    <a:lnTo>
                      <a:pt x="171" y="69"/>
                    </a:lnTo>
                    <a:lnTo>
                      <a:pt x="212" y="81"/>
                    </a:lnTo>
                    <a:lnTo>
                      <a:pt x="257" y="95"/>
                    </a:lnTo>
                    <a:lnTo>
                      <a:pt x="305" y="105"/>
                    </a:lnTo>
                    <a:lnTo>
                      <a:pt x="354" y="118"/>
                    </a:lnTo>
                    <a:lnTo>
                      <a:pt x="406" y="126"/>
                    </a:lnTo>
                    <a:lnTo>
                      <a:pt x="466" y="133"/>
                    </a:lnTo>
                    <a:lnTo>
                      <a:pt x="525" y="138"/>
                    </a:lnTo>
                    <a:lnTo>
                      <a:pt x="578" y="138"/>
                    </a:lnTo>
                    <a:lnTo>
                      <a:pt x="644" y="138"/>
                    </a:lnTo>
                    <a:lnTo>
                      <a:pt x="716" y="126"/>
                    </a:lnTo>
                    <a:lnTo>
                      <a:pt x="772" y="119"/>
                    </a:lnTo>
                    <a:lnTo>
                      <a:pt x="811" y="111"/>
                    </a:lnTo>
                    <a:lnTo>
                      <a:pt x="861" y="99"/>
                    </a:lnTo>
                    <a:lnTo>
                      <a:pt x="901" y="87"/>
                    </a:lnTo>
                    <a:lnTo>
                      <a:pt x="939" y="73"/>
                    </a:lnTo>
                    <a:lnTo>
                      <a:pt x="986" y="54"/>
                    </a:lnTo>
                    <a:lnTo>
                      <a:pt x="1020" y="40"/>
                    </a:lnTo>
                    <a:lnTo>
                      <a:pt x="1053" y="24"/>
                    </a:lnTo>
                    <a:lnTo>
                      <a:pt x="1081" y="14"/>
                    </a:lnTo>
                    <a:lnTo>
                      <a:pt x="1101" y="0"/>
                    </a:lnTo>
                    <a:lnTo>
                      <a:pt x="1110" y="35"/>
                    </a:lnTo>
                    <a:lnTo>
                      <a:pt x="1115" y="69"/>
                    </a:lnTo>
                    <a:lnTo>
                      <a:pt x="1117" y="99"/>
                    </a:lnTo>
                    <a:lnTo>
                      <a:pt x="1124" y="154"/>
                    </a:lnTo>
                    <a:lnTo>
                      <a:pt x="1126" y="194"/>
                    </a:lnTo>
                    <a:lnTo>
                      <a:pt x="1129" y="232"/>
                    </a:lnTo>
                    <a:lnTo>
                      <a:pt x="1129" y="264"/>
                    </a:lnTo>
                    <a:lnTo>
                      <a:pt x="1124" y="318"/>
                    </a:lnTo>
                    <a:lnTo>
                      <a:pt x="1122" y="358"/>
                    </a:lnTo>
                    <a:lnTo>
                      <a:pt x="1117" y="404"/>
                    </a:lnTo>
                    <a:lnTo>
                      <a:pt x="1108" y="458"/>
                    </a:lnTo>
                    <a:lnTo>
                      <a:pt x="1101" y="503"/>
                    </a:lnTo>
                    <a:lnTo>
                      <a:pt x="1084" y="568"/>
                    </a:lnTo>
                    <a:lnTo>
                      <a:pt x="1069" y="620"/>
                    </a:lnTo>
                    <a:lnTo>
                      <a:pt x="1050" y="668"/>
                    </a:lnTo>
                    <a:lnTo>
                      <a:pt x="1032" y="712"/>
                    </a:lnTo>
                    <a:lnTo>
                      <a:pt x="1008" y="763"/>
                    </a:lnTo>
                    <a:lnTo>
                      <a:pt x="984" y="812"/>
                    </a:lnTo>
                    <a:lnTo>
                      <a:pt x="960" y="851"/>
                    </a:lnTo>
                    <a:lnTo>
                      <a:pt x="932" y="893"/>
                    </a:lnTo>
                    <a:lnTo>
                      <a:pt x="899" y="943"/>
                    </a:lnTo>
                    <a:lnTo>
                      <a:pt x="861" y="995"/>
                    </a:lnTo>
                    <a:lnTo>
                      <a:pt x="825" y="1034"/>
                    </a:lnTo>
                    <a:lnTo>
                      <a:pt x="785" y="1078"/>
                    </a:lnTo>
                    <a:lnTo>
                      <a:pt x="741" y="1117"/>
                    </a:lnTo>
                    <a:lnTo>
                      <a:pt x="694" y="1155"/>
                    </a:lnTo>
                    <a:lnTo>
                      <a:pt x="659" y="1185"/>
                    </a:lnTo>
                    <a:lnTo>
                      <a:pt x="627" y="1211"/>
                    </a:lnTo>
                    <a:lnTo>
                      <a:pt x="587" y="1235"/>
                    </a:lnTo>
                    <a:lnTo>
                      <a:pt x="556" y="1257"/>
                    </a:lnTo>
                    <a:lnTo>
                      <a:pt x="523" y="1236"/>
                    </a:lnTo>
                    <a:lnTo>
                      <a:pt x="494" y="1217"/>
                    </a:lnTo>
                    <a:lnTo>
                      <a:pt x="452" y="1186"/>
                    </a:lnTo>
                    <a:lnTo>
                      <a:pt x="419" y="1160"/>
                    </a:lnTo>
                    <a:lnTo>
                      <a:pt x="385" y="1131"/>
                    </a:lnTo>
                    <a:lnTo>
                      <a:pt x="354" y="1102"/>
                    </a:lnTo>
                    <a:lnTo>
                      <a:pt x="316" y="1066"/>
                    </a:lnTo>
                    <a:lnTo>
                      <a:pt x="281" y="1022"/>
                    </a:lnTo>
                    <a:lnTo>
                      <a:pt x="235" y="964"/>
                    </a:lnTo>
                    <a:lnTo>
                      <a:pt x="202" y="919"/>
                    </a:lnTo>
                    <a:lnTo>
                      <a:pt x="174" y="879"/>
                    </a:lnTo>
                    <a:lnTo>
                      <a:pt x="145" y="827"/>
                    </a:lnTo>
                    <a:lnTo>
                      <a:pt x="122" y="786"/>
                    </a:lnTo>
                    <a:lnTo>
                      <a:pt x="98" y="732"/>
                    </a:lnTo>
                    <a:lnTo>
                      <a:pt x="77" y="684"/>
                    </a:lnTo>
                    <a:lnTo>
                      <a:pt x="62" y="642"/>
                    </a:lnTo>
                    <a:lnTo>
                      <a:pt x="43" y="579"/>
                    </a:lnTo>
                    <a:lnTo>
                      <a:pt x="29" y="534"/>
                    </a:lnTo>
                    <a:lnTo>
                      <a:pt x="17" y="473"/>
                    </a:lnTo>
                    <a:lnTo>
                      <a:pt x="10" y="428"/>
                    </a:lnTo>
                    <a:lnTo>
                      <a:pt x="1" y="358"/>
                    </a:lnTo>
                    <a:lnTo>
                      <a:pt x="0" y="304"/>
                    </a:lnTo>
                    <a:lnTo>
                      <a:pt x="0" y="242"/>
                    </a:lnTo>
                    <a:lnTo>
                      <a:pt x="1" y="178"/>
                    </a:lnTo>
                    <a:lnTo>
                      <a:pt x="5" y="128"/>
                    </a:lnTo>
                    <a:lnTo>
                      <a:pt x="12" y="74"/>
                    </a:lnTo>
                    <a:lnTo>
                      <a:pt x="19" y="33"/>
                    </a:lnTo>
                    <a:lnTo>
                      <a:pt x="26" y="2"/>
                    </a:lnTo>
                    <a:close/>
                  </a:path>
                </a:pathLst>
              </a:custGeom>
              <a:solidFill>
                <a:srgbClr val="DF1F3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0730" name="Text Box 25"/>
            <p:cNvSpPr txBox="1">
              <a:spLocks noChangeArrowheads="1"/>
            </p:cNvSpPr>
            <p:nvPr/>
          </p:nvSpPr>
          <p:spPr bwMode="auto">
            <a:xfrm>
              <a:off x="1219" y="145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660033"/>
                  </a:solidFill>
                  <a:latin typeface="標楷體" pitchFamily="65" charset="-120"/>
                  <a:ea typeface="標楷體" pitchFamily="65" charset="-120"/>
                </a:rPr>
                <a:t>個人學習</a:t>
              </a:r>
            </a:p>
          </p:txBody>
        </p:sp>
        <p:sp>
          <p:nvSpPr>
            <p:cNvPr id="30731" name="Text Box 26"/>
            <p:cNvSpPr txBox="1">
              <a:spLocks noChangeArrowheads="1"/>
            </p:cNvSpPr>
            <p:nvPr/>
          </p:nvSpPr>
          <p:spPr bwMode="auto">
            <a:xfrm>
              <a:off x="529" y="2361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0066CC"/>
                  </a:solidFill>
                  <a:latin typeface="標楷體" pitchFamily="65" charset="-120"/>
                  <a:ea typeface="標楷體" pitchFamily="65" charset="-120"/>
                </a:rPr>
                <a:t>組內學習</a:t>
              </a:r>
            </a:p>
          </p:txBody>
        </p:sp>
        <p:sp>
          <p:nvSpPr>
            <p:cNvPr id="30732" name="Text Box 27"/>
            <p:cNvSpPr txBox="1">
              <a:spLocks noChangeArrowheads="1"/>
            </p:cNvSpPr>
            <p:nvPr/>
          </p:nvSpPr>
          <p:spPr bwMode="auto">
            <a:xfrm>
              <a:off x="1754" y="2361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chemeClr val="accent2"/>
                  </a:solidFill>
                  <a:latin typeface="標楷體" pitchFamily="65" charset="-120"/>
                  <a:ea typeface="標楷體" pitchFamily="65" charset="-120"/>
                </a:rPr>
                <a:t>組間學習</a:t>
              </a:r>
            </a:p>
          </p:txBody>
        </p:sp>
        <p:sp>
          <p:nvSpPr>
            <p:cNvPr id="30733" name="Text Box 28"/>
            <p:cNvSpPr txBox="1">
              <a:spLocks noChangeArrowheads="1"/>
            </p:cNvSpPr>
            <p:nvPr/>
          </p:nvSpPr>
          <p:spPr bwMode="auto">
            <a:xfrm>
              <a:off x="1296" y="1895"/>
              <a:ext cx="372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組織</a:t>
              </a:r>
            </a:p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學習</a:t>
              </a:r>
            </a:p>
          </p:txBody>
        </p: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68" y="709"/>
              <a:ext cx="1205" cy="674"/>
              <a:chOff x="158" y="754"/>
              <a:chExt cx="1205" cy="674"/>
            </a:xfrm>
          </p:grpSpPr>
          <p:sp>
            <p:nvSpPr>
              <p:cNvPr id="30741" name="AutoShape 30"/>
              <p:cNvSpPr>
                <a:spLocks noChangeArrowheads="1"/>
              </p:cNvSpPr>
              <p:nvPr/>
            </p:nvSpPr>
            <p:spPr bwMode="auto">
              <a:xfrm>
                <a:off x="204" y="754"/>
                <a:ext cx="1070" cy="635"/>
              </a:xfrm>
              <a:prstGeom prst="wedgeRoundRectCallout">
                <a:avLst>
                  <a:gd name="adj1" fmla="val 61681"/>
                  <a:gd name="adj2" fmla="val 75042"/>
                  <a:gd name="adj3" fmla="val 16667"/>
                </a:avLst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0742" name="Text Box 31"/>
              <p:cNvSpPr txBox="1">
                <a:spLocks noChangeArrowheads="1"/>
              </p:cNvSpPr>
              <p:nvPr/>
            </p:nvSpPr>
            <p:spPr bwMode="auto">
              <a:xfrm>
                <a:off x="158" y="754"/>
                <a:ext cx="1205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個人專業</a:t>
                </a:r>
              </a:p>
              <a:p>
                <a:pPr algn="ctr"/>
                <a:r>
                  <a:rPr lang="zh-TW" altLang="en-US" sz="1600" b="1">
                    <a:solidFill>
                      <a:srgbClr val="0099FF"/>
                    </a:solidFill>
                    <a:latin typeface="Times New Roman" pitchFamily="18" charset="0"/>
                    <a:ea typeface="標楷體" pitchFamily="65" charset="-120"/>
                  </a:rPr>
                  <a:t>年資累積：獨斷。</a:t>
                </a:r>
              </a:p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專業學習：專業。</a:t>
                </a:r>
              </a:p>
              <a:p>
                <a:pPr algn="ctr"/>
                <a:endPara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grpSp>
          <p:nvGrpSpPr>
            <p:cNvPr id="7" name="Group 32"/>
            <p:cNvGrpSpPr>
              <a:grpSpLocks/>
            </p:cNvGrpSpPr>
            <p:nvPr/>
          </p:nvGrpSpPr>
          <p:grpSpPr bwMode="auto">
            <a:xfrm>
              <a:off x="1028" y="3086"/>
              <a:ext cx="1379" cy="599"/>
              <a:chOff x="1111" y="3203"/>
              <a:chExt cx="1379" cy="599"/>
            </a:xfrm>
          </p:grpSpPr>
          <p:sp>
            <p:nvSpPr>
              <p:cNvPr id="30739" name="AutoShape 33"/>
              <p:cNvSpPr>
                <a:spLocks noChangeArrowheads="1"/>
              </p:cNvSpPr>
              <p:nvPr/>
            </p:nvSpPr>
            <p:spPr bwMode="auto">
              <a:xfrm>
                <a:off x="1111" y="3249"/>
                <a:ext cx="1379" cy="553"/>
              </a:xfrm>
              <a:prstGeom prst="wedgeRoundRectCallout">
                <a:avLst>
                  <a:gd name="adj1" fmla="val -47171"/>
                  <a:gd name="adj2" fmla="val -109495"/>
                  <a:gd name="adj3" fmla="val 16667"/>
                </a:avLst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0740" name="Text Box 34"/>
              <p:cNvSpPr txBox="1">
                <a:spLocks noChangeArrowheads="1"/>
              </p:cNvSpPr>
              <p:nvPr/>
            </p:nvSpPr>
            <p:spPr bwMode="auto">
              <a:xfrm>
                <a:off x="1111" y="3203"/>
                <a:ext cx="1361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團隊協作</a:t>
                </a:r>
              </a:p>
              <a:p>
                <a:pPr algn="ctr"/>
                <a:r>
                  <a:rPr lang="zh-TW" altLang="en-US" b="1">
                    <a:solidFill>
                      <a:srgbClr val="0099FF"/>
                    </a:solidFill>
                    <a:latin typeface="Times New Roman" pitchFamily="18" charset="0"/>
                    <a:ea typeface="標楷體" pitchFamily="65" charset="-120"/>
                  </a:rPr>
                  <a:t>位階至上：</a:t>
                </a:r>
                <a:r>
                  <a:rPr lang="zh-TW" altLang="en-US" sz="1600" b="1">
                    <a:solidFill>
                      <a:srgbClr val="660033"/>
                    </a:solidFill>
                    <a:latin typeface="Times New Roman" pitchFamily="18" charset="0"/>
                    <a:ea typeface="標楷體" pitchFamily="65" charset="-120"/>
                  </a:rPr>
                  <a:t>一言堂。</a:t>
                </a:r>
              </a:p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團隊學習：</a:t>
                </a:r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合作。</a:t>
                </a:r>
              </a:p>
            </p:txBody>
          </p:sp>
        </p:grpSp>
        <p:grpSp>
          <p:nvGrpSpPr>
            <p:cNvPr id="8" name="Group 35"/>
            <p:cNvGrpSpPr>
              <a:grpSpLocks/>
            </p:cNvGrpSpPr>
            <p:nvPr/>
          </p:nvGrpSpPr>
          <p:grpSpPr bwMode="auto">
            <a:xfrm>
              <a:off x="2207" y="1227"/>
              <a:ext cx="1225" cy="712"/>
              <a:chOff x="2290" y="1344"/>
              <a:chExt cx="1225" cy="712"/>
            </a:xfrm>
          </p:grpSpPr>
          <p:sp>
            <p:nvSpPr>
              <p:cNvPr id="30737" name="AutoShape 36"/>
              <p:cNvSpPr>
                <a:spLocks noChangeArrowheads="1"/>
              </p:cNvSpPr>
              <p:nvPr/>
            </p:nvSpPr>
            <p:spPr bwMode="auto">
              <a:xfrm>
                <a:off x="2336" y="1344"/>
                <a:ext cx="1161" cy="574"/>
              </a:xfrm>
              <a:prstGeom prst="wedgeRoundRectCallout">
                <a:avLst>
                  <a:gd name="adj1" fmla="val -71880"/>
                  <a:gd name="adj2" fmla="val 135366"/>
                  <a:gd name="adj3" fmla="val 16667"/>
                </a:avLst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0738" name="Text Box 37"/>
              <p:cNvSpPr txBox="1">
                <a:spLocks noChangeArrowheads="1"/>
              </p:cNvSpPr>
              <p:nvPr/>
            </p:nvSpPr>
            <p:spPr bwMode="auto">
              <a:xfrm>
                <a:off x="2290" y="1344"/>
                <a:ext cx="1225" cy="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深廣視野</a:t>
                </a:r>
              </a:p>
              <a:p>
                <a:pPr algn="ctr"/>
                <a:r>
                  <a:rPr lang="zh-TW" altLang="en-US" b="1">
                    <a:solidFill>
                      <a:srgbClr val="0099FF"/>
                    </a:solidFill>
                    <a:latin typeface="Times New Roman" pitchFamily="18" charset="0"/>
                    <a:ea typeface="標楷體" pitchFamily="65" charset="-120"/>
                  </a:rPr>
                  <a:t>爭權奪利：</a:t>
                </a:r>
                <a:r>
                  <a:rPr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衝突。</a:t>
                </a:r>
              </a:p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創新學習：</a:t>
                </a:r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創新。</a:t>
                </a:r>
              </a:p>
              <a:p>
                <a:pPr algn="ctr"/>
                <a:endPara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</p:grpSp>
      <p:sp>
        <p:nvSpPr>
          <p:cNvPr id="1980454" name="Arc 38"/>
          <p:cNvSpPr>
            <a:spLocks/>
          </p:cNvSpPr>
          <p:nvPr/>
        </p:nvSpPr>
        <p:spPr bwMode="auto">
          <a:xfrm>
            <a:off x="2959100" y="3797300"/>
            <a:ext cx="2057400" cy="2971800"/>
          </a:xfrm>
          <a:custGeom>
            <a:avLst/>
            <a:gdLst>
              <a:gd name="T0" fmla="*/ 0 w 13350"/>
              <a:gd name="T1" fmla="*/ 0 h 21600"/>
              <a:gd name="T2" fmla="*/ 2057400 w 13350"/>
              <a:gd name="T3" fmla="*/ 635497 h 21600"/>
              <a:gd name="T4" fmla="*/ 0 w 13350"/>
              <a:gd name="T5" fmla="*/ 2971800 h 21600"/>
              <a:gd name="T6" fmla="*/ 0 60000 65536"/>
              <a:gd name="T7" fmla="*/ 0 60000 65536"/>
              <a:gd name="T8" fmla="*/ 0 60000 65536"/>
              <a:gd name="T9" fmla="*/ 0 w 13350"/>
              <a:gd name="T10" fmla="*/ 0 h 21600"/>
              <a:gd name="T11" fmla="*/ 13350 w 1335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50" h="21600" fill="none" extrusionOk="0">
                <a:moveTo>
                  <a:pt x="-1" y="0"/>
                </a:moveTo>
                <a:cubicBezTo>
                  <a:pt x="4841" y="0"/>
                  <a:pt x="9543" y="1626"/>
                  <a:pt x="13349" y="4619"/>
                </a:cubicBezTo>
              </a:path>
              <a:path w="13350" h="21600" stroke="0" extrusionOk="0">
                <a:moveTo>
                  <a:pt x="-1" y="0"/>
                </a:moveTo>
                <a:cubicBezTo>
                  <a:pt x="4841" y="0"/>
                  <a:pt x="9543" y="1626"/>
                  <a:pt x="13349" y="4619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30727" name="Picture 39" descr="j0303436"/>
          <p:cNvPicPr>
            <a:picLocks noGrp="1" noChangeAspect="1" noChangeArrowheads="1" noCrop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7956550" y="5445125"/>
            <a:ext cx="1009650" cy="10191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04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zh-TW" altLang="en-US" dirty="0" smtClean="0"/>
              <a:t>邁向學習型組織的五項修練</a:t>
            </a:r>
            <a:endParaRPr lang="zh-TW" altLang="en-US" dirty="0">
              <a:latin typeface="細明體" pitchFamily="49" charset="-120"/>
              <a:ea typeface="細明體" pitchFamily="49" charset="-12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196752"/>
            <a:ext cx="8432800" cy="4824536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b="1" dirty="0">
                <a:solidFill>
                  <a:srgbClr val="FFFF00"/>
                </a:solidFill>
                <a:latin typeface="+mn-ea"/>
              </a:rPr>
              <a:t>自我超越 </a:t>
            </a:r>
          </a:p>
          <a:p>
            <a:pPr marL="538163" indent="17463">
              <a:lnSpc>
                <a:spcPct val="90000"/>
              </a:lnSpc>
              <a:buFont typeface="Monotype Sorts" charset="2"/>
              <a:buNone/>
            </a:pPr>
            <a:r>
              <a:rPr lang="zh-TW" altLang="en-US" sz="2800" dirty="0" smtClean="0">
                <a:latin typeface="+mn-ea"/>
              </a:rPr>
              <a:t>學習</a:t>
            </a:r>
            <a:r>
              <a:rPr lang="zh-TW" altLang="en-US" sz="2800" dirty="0">
                <a:latin typeface="+mn-ea"/>
              </a:rPr>
              <a:t>如何擴展個人</a:t>
            </a:r>
            <a:r>
              <a:rPr lang="zh-TW" altLang="en-US" sz="2800" dirty="0" smtClean="0">
                <a:latin typeface="+mn-ea"/>
              </a:rPr>
              <a:t>能力，創造</a:t>
            </a:r>
            <a:r>
              <a:rPr lang="zh-TW" altLang="en-US" sz="2800" dirty="0">
                <a:latin typeface="+mn-ea"/>
              </a:rPr>
              <a:t>出想要的</a:t>
            </a:r>
            <a:r>
              <a:rPr lang="zh-TW" altLang="en-US" sz="2800" dirty="0" smtClean="0">
                <a:latin typeface="+mn-ea"/>
              </a:rPr>
              <a:t>結果，並</a:t>
            </a:r>
            <a:r>
              <a:rPr lang="zh-TW" altLang="en-US" sz="2800" dirty="0">
                <a:latin typeface="+mn-ea"/>
              </a:rPr>
              <a:t>塑造組織</a:t>
            </a:r>
            <a:r>
              <a:rPr lang="zh-TW" altLang="en-US" sz="2800" dirty="0" smtClean="0">
                <a:latin typeface="+mn-ea"/>
              </a:rPr>
              <a:t>環境，鼓勵</a:t>
            </a:r>
            <a:r>
              <a:rPr lang="zh-TW" altLang="en-US" sz="2800" dirty="0">
                <a:latin typeface="+mn-ea"/>
              </a:rPr>
              <a:t>成員實現自己選擇的目標與願</a:t>
            </a:r>
            <a:r>
              <a:rPr lang="zh-TW" altLang="en-US" sz="2800" dirty="0" smtClean="0">
                <a:latin typeface="+mn-ea"/>
              </a:rPr>
              <a:t>景。</a:t>
            </a:r>
            <a:endParaRPr lang="en-US" altLang="zh-TW" sz="2800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90000"/>
              </a:lnSpc>
            </a:pPr>
            <a:r>
              <a:rPr lang="zh-TW" altLang="en-US" b="1" dirty="0">
                <a:solidFill>
                  <a:srgbClr val="FFFF00"/>
                </a:solidFill>
                <a:latin typeface="+mn-ea"/>
              </a:rPr>
              <a:t>改善心智模式</a:t>
            </a:r>
          </a:p>
          <a:p>
            <a:pPr marL="538163" indent="17463">
              <a:lnSpc>
                <a:spcPct val="90000"/>
              </a:lnSpc>
              <a:buFont typeface="Monotype Sorts" charset="2"/>
              <a:buNone/>
            </a:pPr>
            <a:r>
              <a:rPr lang="zh-TW" altLang="en-US" sz="2800" dirty="0" smtClean="0">
                <a:latin typeface="+mn-ea"/>
              </a:rPr>
              <a:t>持續</a:t>
            </a:r>
            <a:r>
              <a:rPr lang="zh-TW" altLang="en-US" sz="2800" dirty="0">
                <a:latin typeface="+mn-ea"/>
              </a:rPr>
              <a:t>不斷的釐</a:t>
            </a:r>
            <a:r>
              <a:rPr lang="zh-TW" altLang="en-US" sz="2800" dirty="0" smtClean="0">
                <a:latin typeface="+mn-ea"/>
              </a:rPr>
              <a:t>清、反省</a:t>
            </a:r>
            <a:r>
              <a:rPr lang="zh-TW" altLang="en-US" sz="2800" dirty="0">
                <a:latin typeface="+mn-ea"/>
              </a:rPr>
              <a:t>及改進內在世界的</a:t>
            </a:r>
            <a:r>
              <a:rPr lang="zh-TW" altLang="en-US" sz="2800" dirty="0" smtClean="0">
                <a:latin typeface="+mn-ea"/>
              </a:rPr>
              <a:t>圖像，並</a:t>
            </a:r>
            <a:r>
              <a:rPr lang="zh-TW" altLang="en-US" sz="2800" dirty="0">
                <a:latin typeface="+mn-ea"/>
              </a:rPr>
              <a:t>探討內在圖像如何影響我們的決策與</a:t>
            </a:r>
            <a:r>
              <a:rPr lang="zh-TW" altLang="en-US" sz="2800" dirty="0" smtClean="0">
                <a:latin typeface="+mn-ea"/>
              </a:rPr>
              <a:t>行動。</a:t>
            </a:r>
            <a:endParaRPr lang="en-US" altLang="zh-TW" sz="2800" dirty="0">
              <a:latin typeface="+mn-ea"/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437A-7D54-4C23-A2A8-4D700B31BD05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8194" name="AutoShape 2" descr="http://2.bp.blogspot.com/-ge2Iv4TiVSI/TaSe78IDK4I/AAAAAAAAAAY/vZaJ8PN9AX0/s1600/%25E6%259C%25AA%25E5%2591%25BD%25E5%2590%258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196" name="AutoShape 4" descr="http://2.bp.blogspot.com/-ge2Iv4TiVSI/TaSe78IDK4I/AAAAAAAAAAY/vZaJ8PN9AX0/s1600/%25E6%259C%25AA%25E5%2591%25BD%25E5%2590%258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198" name="AutoShape 6" descr="http://2.bp.blogspot.com/-ge2Iv4TiVSI/TaSe78IDK4I/AAAAAAAAAAY/vZaJ8PN9AX0/s1600/%25E6%259C%25AA%25E5%2591%25BD%25E5%2590%258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200" name="AutoShape 8" descr="http://2.bp.blogspot.com/-ge2Iv4TiVSI/TaSe78IDK4I/AAAAAAAAAAY/vZaJ8PN9AX0/s1600/%25E6%259C%25AA%25E5%2591%25BD%25E5%2590%258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0" name="Picture 2" descr="http://static.findbook.tw/image/book/9789576212260/lar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365104"/>
            <a:ext cx="1584176" cy="21122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8181042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zh-TW" altLang="en-US" dirty="0" smtClean="0"/>
              <a:t>邁向學習型組織的五項修練</a:t>
            </a:r>
            <a:endParaRPr lang="zh-TW" altLang="en-US" dirty="0">
              <a:latin typeface="細明體" pitchFamily="49" charset="-120"/>
              <a:ea typeface="細明體" pitchFamily="49" charset="-12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692696"/>
            <a:ext cx="8280920" cy="5040560"/>
          </a:xfrm>
          <a:noFill/>
          <a:ln/>
        </p:spPr>
        <p:txBody>
          <a:bodyPr anchor="ctr"/>
          <a:lstStyle/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b="1" dirty="0">
                <a:solidFill>
                  <a:srgbClr val="FFFF00"/>
                </a:solidFill>
                <a:latin typeface="+mn-ea"/>
              </a:rPr>
              <a:t>建立共同願景</a:t>
            </a:r>
          </a:p>
          <a:p>
            <a:pPr marL="449263" indent="0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Monotype Sorts" charset="2"/>
              <a:buNone/>
            </a:pPr>
            <a:r>
              <a:rPr lang="zh-TW" altLang="en-US" sz="2700" dirty="0" smtClean="0">
                <a:latin typeface="+mn-ea"/>
              </a:rPr>
              <a:t>重</a:t>
            </a:r>
            <a:r>
              <a:rPr lang="zh-TW" altLang="en-US" sz="2700" dirty="0">
                <a:latin typeface="+mn-ea"/>
              </a:rPr>
              <a:t>塑我們的使命與</a:t>
            </a:r>
            <a:r>
              <a:rPr lang="zh-TW" altLang="en-US" sz="2700" dirty="0" smtClean="0">
                <a:latin typeface="+mn-ea"/>
              </a:rPr>
              <a:t>價值觀，發展</a:t>
            </a:r>
            <a:r>
              <a:rPr lang="zh-TW" altLang="en-US" sz="2700" dirty="0">
                <a:latin typeface="+mn-ea"/>
              </a:rPr>
              <a:t>共同願景並激起承諾與奉獻的</a:t>
            </a:r>
            <a:r>
              <a:rPr lang="zh-TW" altLang="en-US" sz="2700" dirty="0" smtClean="0">
                <a:latin typeface="+mn-ea"/>
              </a:rPr>
              <a:t>精神。</a:t>
            </a:r>
            <a:endParaRPr lang="en-US" altLang="zh-TW" sz="2700" dirty="0">
              <a:latin typeface="+mn-ea"/>
            </a:endParaRPr>
          </a:p>
          <a:p>
            <a:pPr marL="0" inden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b="1" dirty="0">
                <a:solidFill>
                  <a:srgbClr val="FFFF00"/>
                </a:solidFill>
                <a:latin typeface="+mn-ea"/>
              </a:rPr>
              <a:t>團隊學習</a:t>
            </a:r>
          </a:p>
          <a:p>
            <a:pPr marL="449263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Monotype Sorts" charset="2"/>
              <a:buNone/>
            </a:pPr>
            <a:r>
              <a:rPr lang="zh-TW" altLang="en-US" sz="2700" dirty="0" smtClean="0">
                <a:latin typeface="+mn-ea"/>
              </a:rPr>
              <a:t>轉換</a:t>
            </a:r>
            <a:r>
              <a:rPr lang="zh-TW" altLang="en-US" sz="2700" dirty="0">
                <a:latin typeface="+mn-ea"/>
              </a:rPr>
              <a:t>對話與集體思考的</a:t>
            </a:r>
            <a:r>
              <a:rPr lang="zh-TW" altLang="en-US" sz="2700" dirty="0" smtClean="0">
                <a:latin typeface="+mn-ea"/>
              </a:rPr>
              <a:t>技巧，讓</a:t>
            </a:r>
            <a:r>
              <a:rPr lang="zh-TW" altLang="en-US" sz="2700" dirty="0">
                <a:latin typeface="+mn-ea"/>
              </a:rPr>
              <a:t>群體發展出超乎個人的偉大智慧與</a:t>
            </a:r>
            <a:r>
              <a:rPr lang="zh-TW" altLang="en-US" sz="2700" dirty="0" smtClean="0">
                <a:latin typeface="+mn-ea"/>
              </a:rPr>
              <a:t>能力。</a:t>
            </a:r>
            <a:endParaRPr lang="en-US" altLang="zh-TW" sz="2700" dirty="0">
              <a:solidFill>
                <a:schemeClr val="tx2"/>
              </a:solidFill>
              <a:latin typeface="+mn-ea"/>
            </a:endParaRPr>
          </a:p>
          <a:p>
            <a:pPr marL="0" indent="0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b="1" dirty="0">
                <a:solidFill>
                  <a:srgbClr val="FFFF00"/>
                </a:solidFill>
                <a:latin typeface="+mn-ea"/>
              </a:rPr>
              <a:t>系統思考 </a:t>
            </a:r>
          </a:p>
          <a:p>
            <a:pPr marL="53975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Monotype Sorts" charset="2"/>
              <a:buNone/>
            </a:pPr>
            <a:r>
              <a:rPr lang="zh-TW" altLang="en-US" sz="2700" dirty="0" smtClean="0">
                <a:latin typeface="+mn-ea"/>
              </a:rPr>
              <a:t>以</a:t>
            </a:r>
            <a:r>
              <a:rPr lang="zh-TW" altLang="en-US" sz="2700" dirty="0">
                <a:latin typeface="+mn-ea"/>
              </a:rPr>
              <a:t>系統的觀念了解行為間相互</a:t>
            </a:r>
            <a:r>
              <a:rPr lang="zh-TW" altLang="en-US" sz="2700" dirty="0" smtClean="0">
                <a:latin typeface="+mn-ea"/>
              </a:rPr>
              <a:t>關係，並</a:t>
            </a:r>
            <a:r>
              <a:rPr lang="zh-TW" altLang="en-US" sz="2700" dirty="0">
                <a:latin typeface="+mn-ea"/>
              </a:rPr>
              <a:t>探尋問題的根源及尋找高槓桿</a:t>
            </a:r>
            <a:r>
              <a:rPr lang="zh-TW" altLang="en-US" sz="2700" dirty="0" smtClean="0">
                <a:latin typeface="+mn-ea"/>
              </a:rPr>
              <a:t>解。</a:t>
            </a:r>
            <a:endParaRPr lang="en-US" altLang="zh-TW" sz="2700" dirty="0">
              <a:latin typeface="+mn-ea"/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55630-37AC-485C-9F2C-B7569AFFB44F}" type="slidenum">
              <a:rPr lang="en-US" altLang="zh-TW"/>
              <a:pPr/>
              <a:t>6</a:t>
            </a:fld>
            <a:endParaRPr lang="en-US" altLang="zh-TW"/>
          </a:p>
        </p:txBody>
      </p:sp>
      <p:pic>
        <p:nvPicPr>
          <p:cNvPr id="6" name="Picture 10" descr="http://img.hr.com.cn/case/002/p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869160"/>
            <a:ext cx="2047875" cy="15716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8669927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EC7E0-D683-42E4-80F6-BE83DB83E9BE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69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altLang="zh-TW" sz="3200" smtClean="0"/>
              <a:t>    </a:t>
            </a:r>
            <a:r>
              <a:rPr lang="zh-TW" altLang="en-US" sz="3600" smtClean="0"/>
              <a:t>經營再造 </a:t>
            </a:r>
            <a:r>
              <a:rPr lang="en-US" altLang="zh-TW" sz="3600" smtClean="0"/>
              <a:t>=</a:t>
            </a:r>
            <a:r>
              <a:rPr lang="en-US" altLang="zh-TW" sz="3200" smtClean="0"/>
              <a:t> </a:t>
            </a:r>
            <a:br>
              <a:rPr lang="en-US" altLang="zh-TW" sz="3200" smtClean="0"/>
            </a:br>
            <a:r>
              <a:rPr lang="en-US" altLang="zh-TW" sz="3200" smtClean="0"/>
              <a:t>         </a:t>
            </a:r>
            <a:r>
              <a:rPr lang="zh-TW" altLang="en-US" sz="3200" smtClean="0"/>
              <a:t>品質管理 </a:t>
            </a:r>
            <a:r>
              <a:rPr lang="en-US" altLang="zh-TW" sz="3200" smtClean="0"/>
              <a:t>+ (</a:t>
            </a:r>
            <a:r>
              <a:rPr lang="zh-TW" altLang="en-US" sz="3200" smtClean="0"/>
              <a:t>組織學習 * 流程再造</a:t>
            </a:r>
            <a:r>
              <a:rPr lang="en-US" altLang="zh-TW" sz="3200" smtClean="0"/>
              <a:t>)</a:t>
            </a:r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2590800" y="3048000"/>
            <a:ext cx="4114800" cy="29718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>
            <a:off x="2590800" y="4495800"/>
            <a:ext cx="4114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750" name="Line 5"/>
          <p:cNvSpPr>
            <a:spLocks noChangeShapeType="1"/>
          </p:cNvSpPr>
          <p:nvPr/>
        </p:nvSpPr>
        <p:spPr bwMode="auto">
          <a:xfrm>
            <a:off x="4648200" y="3048000"/>
            <a:ext cx="0" cy="2971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751" name="Text Box 6"/>
          <p:cNvSpPr txBox="1">
            <a:spLocks noChangeArrowheads="1"/>
          </p:cNvSpPr>
          <p:nvPr/>
        </p:nvSpPr>
        <p:spPr bwMode="auto">
          <a:xfrm>
            <a:off x="1219200" y="3200400"/>
            <a:ext cx="590550" cy="2481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lnSpc>
                <a:spcPct val="65000"/>
              </a:lnSpc>
              <a:spcBef>
                <a:spcPct val="20000"/>
              </a:spcBef>
            </a:pP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以</a:t>
            </a:r>
          </a:p>
          <a:p>
            <a:pPr>
              <a:lnSpc>
                <a:spcPct val="65000"/>
              </a:lnSpc>
              <a:spcBef>
                <a:spcPct val="20000"/>
              </a:spcBef>
            </a:pP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軟</a:t>
            </a:r>
          </a:p>
          <a:p>
            <a:pPr>
              <a:lnSpc>
                <a:spcPct val="65000"/>
              </a:lnSpc>
              <a:spcBef>
                <a:spcPct val="20000"/>
              </a:spcBef>
            </a:pP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S</a:t>
            </a:r>
          </a:p>
          <a:p>
            <a:pPr>
              <a:lnSpc>
                <a:spcPct val="65000"/>
              </a:lnSpc>
              <a:spcBef>
                <a:spcPct val="20000"/>
              </a:spcBef>
            </a:pP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為</a:t>
            </a:r>
          </a:p>
          <a:p>
            <a:pPr>
              <a:lnSpc>
                <a:spcPct val="65000"/>
              </a:lnSpc>
              <a:spcBef>
                <a:spcPct val="20000"/>
              </a:spcBef>
            </a:pP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核</a:t>
            </a:r>
          </a:p>
          <a:p>
            <a:pPr>
              <a:lnSpc>
                <a:spcPct val="65000"/>
              </a:lnSpc>
              <a:spcBef>
                <a:spcPct val="20000"/>
              </a:spcBef>
            </a:pP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心</a:t>
            </a:r>
          </a:p>
        </p:txBody>
      </p:sp>
      <p:sp>
        <p:nvSpPr>
          <p:cNvPr id="31752" name="Text Box 7"/>
          <p:cNvSpPr txBox="1">
            <a:spLocks noChangeArrowheads="1"/>
          </p:cNvSpPr>
          <p:nvPr/>
        </p:nvSpPr>
        <p:spPr bwMode="auto">
          <a:xfrm>
            <a:off x="2041525" y="3243263"/>
            <a:ext cx="488950" cy="8953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4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轉</a:t>
            </a:r>
          </a:p>
          <a:p>
            <a:pPr>
              <a:spcBef>
                <a:spcPct val="20000"/>
              </a:spcBef>
            </a:pPr>
            <a:r>
              <a:rPr lang="zh-TW" altLang="en-US" sz="24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化</a:t>
            </a:r>
          </a:p>
        </p:txBody>
      </p:sp>
      <p:sp>
        <p:nvSpPr>
          <p:cNvPr id="31753" name="Text Box 8"/>
          <p:cNvSpPr txBox="1">
            <a:spLocks noChangeArrowheads="1"/>
          </p:cNvSpPr>
          <p:nvPr/>
        </p:nvSpPr>
        <p:spPr bwMode="auto">
          <a:xfrm>
            <a:off x="2041525" y="4691063"/>
            <a:ext cx="488950" cy="895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強</a:t>
            </a:r>
          </a:p>
          <a:p>
            <a:pPr>
              <a:spcBef>
                <a:spcPct val="2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化</a:t>
            </a:r>
          </a:p>
        </p:txBody>
      </p:sp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3276600" y="1828800"/>
            <a:ext cx="2543175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以硬 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S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為核心</a:t>
            </a:r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3200400" y="2514600"/>
            <a:ext cx="7937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改善</a:t>
            </a:r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5334000" y="2514600"/>
            <a:ext cx="793750" cy="45720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4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再造</a:t>
            </a:r>
          </a:p>
        </p:txBody>
      </p:sp>
      <p:sp>
        <p:nvSpPr>
          <p:cNvPr id="1693708" name="Text Box 12"/>
          <p:cNvSpPr txBox="1">
            <a:spLocks noChangeArrowheads="1"/>
          </p:cNvSpPr>
          <p:nvPr/>
        </p:nvSpPr>
        <p:spPr bwMode="auto">
          <a:xfrm>
            <a:off x="5029200" y="3505200"/>
            <a:ext cx="1403350" cy="457200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4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經營再造</a:t>
            </a:r>
          </a:p>
        </p:txBody>
      </p:sp>
      <p:sp>
        <p:nvSpPr>
          <p:cNvPr id="1693709" name="Text Box 13"/>
          <p:cNvSpPr txBox="1">
            <a:spLocks noChangeArrowheads="1"/>
          </p:cNvSpPr>
          <p:nvPr/>
        </p:nvSpPr>
        <p:spPr bwMode="auto">
          <a:xfrm>
            <a:off x="2895600" y="5181600"/>
            <a:ext cx="1403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400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rPr>
              <a:t>品質管理</a:t>
            </a:r>
          </a:p>
        </p:txBody>
      </p:sp>
      <p:sp>
        <p:nvSpPr>
          <p:cNvPr id="1693710" name="Text Box 14"/>
          <p:cNvSpPr txBox="1">
            <a:spLocks noChangeArrowheads="1"/>
          </p:cNvSpPr>
          <p:nvPr/>
        </p:nvSpPr>
        <p:spPr bwMode="auto">
          <a:xfrm>
            <a:off x="5029200" y="5181600"/>
            <a:ext cx="1403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流程再造</a:t>
            </a:r>
          </a:p>
        </p:txBody>
      </p:sp>
      <p:sp>
        <p:nvSpPr>
          <p:cNvPr id="1693711" name="Text Box 15"/>
          <p:cNvSpPr txBox="1">
            <a:spLocks noChangeArrowheads="1"/>
          </p:cNvSpPr>
          <p:nvPr/>
        </p:nvSpPr>
        <p:spPr bwMode="auto">
          <a:xfrm>
            <a:off x="2895600" y="3505200"/>
            <a:ext cx="1403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400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組織學習</a:t>
            </a:r>
          </a:p>
        </p:txBody>
      </p:sp>
      <p:sp>
        <p:nvSpPr>
          <p:cNvPr id="31761" name="Text Box 16"/>
          <p:cNvSpPr txBox="1">
            <a:spLocks noChangeArrowheads="1"/>
          </p:cNvSpPr>
          <p:nvPr/>
        </p:nvSpPr>
        <p:spPr bwMode="auto">
          <a:xfrm>
            <a:off x="3429000" y="4267200"/>
            <a:ext cx="1841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>
              <a:spcBef>
                <a:spcPct val="20000"/>
              </a:spcBef>
            </a:pPr>
            <a:endParaRPr lang="zh-TW" altLang="zh-TW" sz="24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810000" y="3810000"/>
            <a:ext cx="1295400" cy="930275"/>
            <a:chOff x="2400" y="2496"/>
            <a:chExt cx="816" cy="586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2448" y="2496"/>
              <a:ext cx="768" cy="576"/>
              <a:chOff x="2448" y="2400"/>
              <a:chExt cx="672" cy="576"/>
            </a:xfrm>
          </p:grpSpPr>
          <p:sp>
            <p:nvSpPr>
              <p:cNvPr id="31780" name="AutoShape 19"/>
              <p:cNvSpPr>
                <a:spLocks noChangeArrowheads="1"/>
              </p:cNvSpPr>
              <p:nvPr/>
            </p:nvSpPr>
            <p:spPr bwMode="auto">
              <a:xfrm rot="10800000">
                <a:off x="2448" y="2400"/>
                <a:ext cx="672" cy="288"/>
              </a:xfrm>
              <a:prstGeom prst="leftArrow">
                <a:avLst>
                  <a:gd name="adj1" fmla="val 54167"/>
                  <a:gd name="adj2" fmla="val 73889"/>
                </a:avLst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781" name="Rectangle 20"/>
              <p:cNvSpPr>
                <a:spLocks noChangeArrowheads="1"/>
              </p:cNvSpPr>
              <p:nvPr/>
            </p:nvSpPr>
            <p:spPr bwMode="auto">
              <a:xfrm>
                <a:off x="2448" y="2496"/>
                <a:ext cx="144" cy="48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777" name="Text Box 21"/>
            <p:cNvSpPr txBox="1">
              <a:spLocks noChangeArrowheads="1"/>
            </p:cNvSpPr>
            <p:nvPr/>
          </p:nvSpPr>
          <p:spPr bwMode="auto">
            <a:xfrm>
              <a:off x="2400" y="2832"/>
              <a:ext cx="2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20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1778" name="Rectangle 22"/>
            <p:cNvSpPr>
              <a:spLocks noChangeArrowheads="1"/>
            </p:cNvSpPr>
            <p:nvPr/>
          </p:nvSpPr>
          <p:spPr bwMode="auto">
            <a:xfrm>
              <a:off x="2400" y="2544"/>
              <a:ext cx="2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  <p:sp>
          <p:nvSpPr>
            <p:cNvPr id="31779" name="Rectangle 23"/>
            <p:cNvSpPr>
              <a:spLocks noChangeArrowheads="1"/>
            </p:cNvSpPr>
            <p:nvPr/>
          </p:nvSpPr>
          <p:spPr bwMode="auto">
            <a:xfrm>
              <a:off x="2880" y="2544"/>
              <a:ext cx="2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267200" y="4038600"/>
            <a:ext cx="1143000" cy="1082675"/>
            <a:chOff x="2688" y="2544"/>
            <a:chExt cx="720" cy="682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2736" y="2544"/>
              <a:ext cx="672" cy="682"/>
              <a:chOff x="2736" y="2544"/>
              <a:chExt cx="672" cy="682"/>
            </a:xfrm>
          </p:grpSpPr>
          <p:sp>
            <p:nvSpPr>
              <p:cNvPr id="31773" name="AutoShape 26"/>
              <p:cNvSpPr>
                <a:spLocks noChangeArrowheads="1"/>
              </p:cNvSpPr>
              <p:nvPr/>
            </p:nvSpPr>
            <p:spPr bwMode="auto">
              <a:xfrm>
                <a:off x="2736" y="2544"/>
                <a:ext cx="672" cy="672"/>
              </a:xfrm>
              <a:custGeom>
                <a:avLst/>
                <a:gdLst>
                  <a:gd name="T0" fmla="*/ 480 w 21600"/>
                  <a:gd name="T1" fmla="*/ 0 h 21600"/>
                  <a:gd name="T2" fmla="*/ 288 w 21600"/>
                  <a:gd name="T3" fmla="*/ 258 h 21600"/>
                  <a:gd name="T4" fmla="*/ 0 w 21600"/>
                  <a:gd name="T5" fmla="*/ 569 h 21600"/>
                  <a:gd name="T6" fmla="*/ 284 w 21600"/>
                  <a:gd name="T7" fmla="*/ 672 h 21600"/>
                  <a:gd name="T8" fmla="*/ 567 w 21600"/>
                  <a:gd name="T9" fmla="*/ 489 h 21600"/>
                  <a:gd name="T10" fmla="*/ 672 w 21600"/>
                  <a:gd name="T11" fmla="*/ 258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14979 h 21600"/>
                  <a:gd name="T20" fmla="*/ 18225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5429" y="0"/>
                    </a:moveTo>
                    <a:lnTo>
                      <a:pt x="9257" y="8305"/>
                    </a:lnTo>
                    <a:lnTo>
                      <a:pt x="12632" y="8305"/>
                    </a:lnTo>
                    <a:lnTo>
                      <a:pt x="12632" y="14971"/>
                    </a:lnTo>
                    <a:lnTo>
                      <a:pt x="0" y="14971"/>
                    </a:lnTo>
                    <a:lnTo>
                      <a:pt x="0" y="21600"/>
                    </a:lnTo>
                    <a:lnTo>
                      <a:pt x="18225" y="21600"/>
                    </a:lnTo>
                    <a:lnTo>
                      <a:pt x="18225" y="8305"/>
                    </a:lnTo>
                    <a:lnTo>
                      <a:pt x="21600" y="8305"/>
                    </a:lnTo>
                    <a:close/>
                  </a:path>
                </a:pathLst>
              </a:custGeom>
              <a:solidFill>
                <a:srgbClr val="CCE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774" name="Rectangle 27"/>
              <p:cNvSpPr>
                <a:spLocks noChangeArrowheads="1"/>
              </p:cNvSpPr>
              <p:nvPr/>
            </p:nvSpPr>
            <p:spPr bwMode="auto">
              <a:xfrm>
                <a:off x="3024" y="2976"/>
                <a:ext cx="25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2000" b="1">
                    <a:solidFill>
                      <a:srgbClr val="008000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</a:t>
                </a:r>
              </a:p>
            </p:txBody>
          </p:sp>
          <p:sp>
            <p:nvSpPr>
              <p:cNvPr id="31775" name="Rectangle 28"/>
              <p:cNvSpPr>
                <a:spLocks noChangeArrowheads="1"/>
              </p:cNvSpPr>
              <p:nvPr/>
            </p:nvSpPr>
            <p:spPr bwMode="auto">
              <a:xfrm>
                <a:off x="3072" y="2640"/>
                <a:ext cx="25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2000" b="1">
                    <a:solidFill>
                      <a:srgbClr val="008000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</a:t>
                </a:r>
              </a:p>
            </p:txBody>
          </p:sp>
        </p:grpSp>
        <p:sp>
          <p:nvSpPr>
            <p:cNvPr id="31772" name="Text Box 29"/>
            <p:cNvSpPr txBox="1">
              <a:spLocks noChangeArrowheads="1"/>
            </p:cNvSpPr>
            <p:nvPr/>
          </p:nvSpPr>
          <p:spPr bwMode="auto">
            <a:xfrm>
              <a:off x="2688" y="2976"/>
              <a:ext cx="2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2000" b="1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7069138" y="3733800"/>
            <a:ext cx="1809750" cy="990600"/>
            <a:chOff x="4357" y="2304"/>
            <a:chExt cx="1140" cy="624"/>
          </a:xfrm>
        </p:grpSpPr>
        <p:sp>
          <p:nvSpPr>
            <p:cNvPr id="31769" name="AutoShape 31"/>
            <p:cNvSpPr>
              <a:spLocks noChangeArrowheads="1"/>
            </p:cNvSpPr>
            <p:nvPr/>
          </p:nvSpPr>
          <p:spPr bwMode="auto">
            <a:xfrm>
              <a:off x="4416" y="2304"/>
              <a:ext cx="1008" cy="624"/>
            </a:xfrm>
            <a:prstGeom prst="wedgeRoundRectCallout">
              <a:avLst>
                <a:gd name="adj1" fmla="val -176685"/>
                <a:gd name="adj2" fmla="val 83815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1770" name="Text Box 32"/>
            <p:cNvSpPr txBox="1">
              <a:spLocks noChangeArrowheads="1"/>
            </p:cNvSpPr>
            <p:nvPr/>
          </p:nvSpPr>
          <p:spPr bwMode="auto">
            <a:xfrm>
              <a:off x="4357" y="2383"/>
              <a:ext cx="1140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600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急迫危機再造路線</a:t>
              </a:r>
            </a:p>
            <a:p>
              <a:pPr algn="ctr"/>
              <a:r>
                <a:rPr lang="en-US" altLang="zh-TW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成熟轉衰退時</a:t>
              </a:r>
              <a:r>
                <a:rPr lang="en-US" altLang="zh-TW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</p:grp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820738" y="1828800"/>
            <a:ext cx="1846262" cy="1066800"/>
            <a:chOff x="517" y="1152"/>
            <a:chExt cx="1163" cy="672"/>
          </a:xfrm>
        </p:grpSpPr>
        <p:sp>
          <p:nvSpPr>
            <p:cNvPr id="31767" name="AutoShape 34"/>
            <p:cNvSpPr>
              <a:spLocks noChangeArrowheads="1"/>
            </p:cNvSpPr>
            <p:nvPr/>
          </p:nvSpPr>
          <p:spPr bwMode="auto">
            <a:xfrm>
              <a:off x="576" y="1152"/>
              <a:ext cx="1104" cy="672"/>
            </a:xfrm>
            <a:prstGeom prst="wedgeRoundRectCallout">
              <a:avLst>
                <a:gd name="adj1" fmla="val 118931"/>
                <a:gd name="adj2" fmla="val 177829"/>
                <a:gd name="adj3" fmla="val 16667"/>
              </a:avLst>
            </a:prstGeom>
            <a:solidFill>
              <a:srgbClr val="00C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1768" name="Text Box 35"/>
            <p:cNvSpPr txBox="1">
              <a:spLocks noChangeArrowheads="1"/>
            </p:cNvSpPr>
            <p:nvPr/>
          </p:nvSpPr>
          <p:spPr bwMode="auto">
            <a:xfrm>
              <a:off x="517" y="1279"/>
              <a:ext cx="1140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緩和危機再造路線</a:t>
              </a:r>
            </a:p>
            <a:p>
              <a:pPr algn="ctr"/>
              <a:r>
                <a:rPr lang="en-US" altLang="zh-TW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成長轉成熟時</a:t>
              </a:r>
              <a:r>
                <a:rPr lang="en-US" altLang="zh-TW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</p:grpSp>
      <p:pic>
        <p:nvPicPr>
          <p:cNvPr id="31766" name="Picture 36" descr="j028414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956550" y="5157788"/>
            <a:ext cx="847725" cy="1066800"/>
          </a:xfr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3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3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93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93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93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93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93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93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93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93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3698" grpId="0" autoUpdateAnimBg="0"/>
      <p:bldP spid="1693708" grpId="0" animBg="1" autoUpdateAnimBg="0"/>
      <p:bldP spid="1693709" grpId="0" autoUpdateAnimBg="0"/>
      <p:bldP spid="1693710" grpId="0" autoUpdateAnimBg="0"/>
      <p:bldP spid="1693711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11</TotalTime>
  <Words>422</Words>
  <Application>Microsoft Office PowerPoint</Application>
  <PresentationFormat>如螢幕大小 (4:3)</PresentationFormat>
  <Paragraphs>96</Paragraphs>
  <Slides>7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7" baseType="lpstr">
      <vt:lpstr>Monotype Sorts</vt:lpstr>
      <vt:lpstr>細明體</vt:lpstr>
      <vt:lpstr>新細明體</vt:lpstr>
      <vt:lpstr>標楷體</vt:lpstr>
      <vt:lpstr>Arial</vt:lpstr>
      <vt:lpstr>Calibri</vt:lpstr>
      <vt:lpstr>Symbol</vt:lpstr>
      <vt:lpstr>Times New Roman</vt:lpstr>
      <vt:lpstr>Wingdings</vt:lpstr>
      <vt:lpstr>教學目標</vt:lpstr>
      <vt:lpstr>PowerPoint 簡報</vt:lpstr>
      <vt:lpstr>傳統組織的問題</vt:lpstr>
      <vt:lpstr>學習型組織建構</vt:lpstr>
      <vt:lpstr>PowerPoint 簡報</vt:lpstr>
      <vt:lpstr>邁向學習型組織的五項修練</vt:lpstr>
      <vt:lpstr>邁向學習型組織的五項修練</vt:lpstr>
      <vt:lpstr>    經營再造 =           品質管理 + (組織學習 * 流程再造)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George Lee</cp:lastModifiedBy>
  <cp:revision>4</cp:revision>
  <dcterms:created xsi:type="dcterms:W3CDTF">2010-07-17T14:27:27Z</dcterms:created>
  <dcterms:modified xsi:type="dcterms:W3CDTF">2017-09-12T07:57:45Z</dcterms:modified>
</cp:coreProperties>
</file>